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handoutMasterIdLst>
    <p:handoutMasterId r:id="rId99"/>
  </p:handoutMasterIdLst>
  <p:sldIdLst>
    <p:sldId id="256" r:id="rId2"/>
    <p:sldId id="305" r:id="rId3"/>
    <p:sldId id="260" r:id="rId4"/>
    <p:sldId id="261" r:id="rId5"/>
    <p:sldId id="258" r:id="rId6"/>
    <p:sldId id="259" r:id="rId7"/>
    <p:sldId id="263" r:id="rId8"/>
    <p:sldId id="265" r:id="rId9"/>
    <p:sldId id="266" r:id="rId10"/>
    <p:sldId id="267" r:id="rId11"/>
    <p:sldId id="268" r:id="rId12"/>
    <p:sldId id="269" r:id="rId13"/>
    <p:sldId id="270" r:id="rId14"/>
    <p:sldId id="271" r:id="rId15"/>
    <p:sldId id="272" r:id="rId16"/>
    <p:sldId id="273" r:id="rId17"/>
    <p:sldId id="274" r:id="rId18"/>
    <p:sldId id="281" r:id="rId19"/>
    <p:sldId id="276" r:id="rId20"/>
    <p:sldId id="277" r:id="rId21"/>
    <p:sldId id="278" r:id="rId22"/>
    <p:sldId id="298" r:id="rId23"/>
    <p:sldId id="275" r:id="rId24"/>
    <p:sldId id="282" r:id="rId25"/>
    <p:sldId id="283" r:id="rId26"/>
    <p:sldId id="377" r:id="rId27"/>
    <p:sldId id="419" r:id="rId28"/>
    <p:sldId id="421" r:id="rId29"/>
    <p:sldId id="420" r:id="rId30"/>
    <p:sldId id="422" r:id="rId31"/>
    <p:sldId id="423" r:id="rId32"/>
    <p:sldId id="425" r:id="rId33"/>
    <p:sldId id="426" r:id="rId34"/>
    <p:sldId id="427" r:id="rId35"/>
    <p:sldId id="429" r:id="rId36"/>
    <p:sldId id="378" r:id="rId37"/>
    <p:sldId id="428" r:id="rId38"/>
    <p:sldId id="474" r:id="rId39"/>
    <p:sldId id="472" r:id="rId40"/>
    <p:sldId id="379" r:id="rId41"/>
    <p:sldId id="473" r:id="rId42"/>
    <p:sldId id="475" r:id="rId43"/>
    <p:sldId id="521" r:id="rId44"/>
    <p:sldId id="570" r:id="rId45"/>
    <p:sldId id="616" r:id="rId46"/>
    <p:sldId id="525" r:id="rId47"/>
    <p:sldId id="569" r:id="rId48"/>
    <p:sldId id="571" r:id="rId49"/>
    <p:sldId id="662" r:id="rId50"/>
    <p:sldId id="303" r:id="rId51"/>
    <p:sldId id="705" r:id="rId52"/>
    <p:sldId id="476" r:id="rId53"/>
    <p:sldId id="290" r:id="rId54"/>
    <p:sldId id="289" r:id="rId55"/>
    <p:sldId id="291" r:id="rId56"/>
    <p:sldId id="292" r:id="rId57"/>
    <p:sldId id="293" r:id="rId58"/>
    <p:sldId id="294" r:id="rId59"/>
    <p:sldId id="296" r:id="rId60"/>
    <p:sldId id="299" r:id="rId61"/>
    <p:sldId id="301" r:id="rId62"/>
    <p:sldId id="300" r:id="rId63"/>
    <p:sldId id="297" r:id="rId64"/>
    <p:sldId id="523" r:id="rId65"/>
    <p:sldId id="304" r:id="rId66"/>
    <p:sldId id="306" r:id="rId67"/>
    <p:sldId id="307" r:id="rId68"/>
    <p:sldId id="308" r:id="rId69"/>
    <p:sldId id="310" r:id="rId70"/>
    <p:sldId id="311" r:id="rId71"/>
    <p:sldId id="312" r:id="rId72"/>
    <p:sldId id="313" r:id="rId73"/>
    <p:sldId id="314" r:id="rId74"/>
    <p:sldId id="315" r:id="rId75"/>
    <p:sldId id="316" r:id="rId76"/>
    <p:sldId id="317" r:id="rId77"/>
    <p:sldId id="319" r:id="rId78"/>
    <p:sldId id="321" r:id="rId79"/>
    <p:sldId id="320" r:id="rId80"/>
    <p:sldId id="318" r:id="rId81"/>
    <p:sldId id="358" r:id="rId82"/>
    <p:sldId id="357" r:id="rId83"/>
    <p:sldId id="359" r:id="rId84"/>
    <p:sldId id="362" r:id="rId85"/>
    <p:sldId id="366" r:id="rId86"/>
    <p:sldId id="367" r:id="rId87"/>
    <p:sldId id="368" r:id="rId88"/>
    <p:sldId id="369" r:id="rId89"/>
    <p:sldId id="747" r:id="rId90"/>
    <p:sldId id="748" r:id="rId91"/>
    <p:sldId id="749" r:id="rId92"/>
    <p:sldId id="754" r:id="rId93"/>
    <p:sldId id="370" r:id="rId94"/>
    <p:sldId id="371" r:id="rId95"/>
    <p:sldId id="519" r:id="rId96"/>
    <p:sldId id="372" r:id="rId9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124" d="100"/>
          <a:sy n="124" d="100"/>
        </p:scale>
        <p:origin x="590" y="86"/>
      </p:cViewPr>
      <p:guideLst>
        <p:guide orient="horz" pos="222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2023/6/30</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2023/6/30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2023/6/30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2023/6/30</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2023/6/30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ngWallpaper"/>
          <p:cNvPicPr>
            <a:picLocks noChangeAspect="1"/>
          </p:cNvPicPr>
          <p:nvPr/>
        </p:nvPicPr>
        <p:blipFill>
          <a:blip r:embed="rId2">
            <a:lum bright="70000" contrast="-70000"/>
          </a:blip>
          <a:stretch>
            <a:fillRect/>
          </a:stretch>
        </p:blipFill>
        <p:spPr>
          <a:xfrm>
            <a:off x="0" y="-327025"/>
            <a:ext cx="12192635" cy="7620635"/>
          </a:xfrm>
          <a:prstGeom prst="rect">
            <a:avLst/>
          </a:prstGeom>
        </p:spPr>
      </p:pic>
      <p:sp>
        <p:nvSpPr>
          <p:cNvPr id="2" name="Title 1"/>
          <p:cNvSpPr>
            <a:spLocks noGrp="1"/>
          </p:cNvSpPr>
          <p:nvPr>
            <p:ph type="ctrTitle"/>
          </p:nvPr>
        </p:nvSpPr>
        <p:spPr/>
        <p:txBody>
          <a:bodyPr>
            <a:normAutofit fontScale="90000"/>
          </a:bodyPr>
          <a:lstStyle/>
          <a:p>
            <a:r>
              <a:rPr lang="zh-CN" altLang="en-US"/>
              <a:t>现代</a:t>
            </a:r>
            <a:r>
              <a:rPr lang="en-US" altLang="zh-CN"/>
              <a:t>C++</a:t>
            </a:r>
            <a:r>
              <a:rPr lang="zh-CN" altLang="en-US"/>
              <a:t>入门：</a:t>
            </a:r>
            <a:r>
              <a:rPr lang="en-US" altLang="zh-CN"/>
              <a:t>RAII</a:t>
            </a:r>
            <a:r>
              <a:rPr lang="zh-CN" altLang="en-US"/>
              <a:t>内存管理</a:t>
            </a:r>
          </a:p>
        </p:txBody>
      </p:sp>
      <p:sp>
        <p:nvSpPr>
          <p:cNvPr id="3" name="Subtitle 2"/>
          <p:cNvSpPr>
            <a:spLocks noGrp="1"/>
          </p:cNvSpPr>
          <p:nvPr>
            <p:ph type="subTitle" idx="1"/>
          </p:nvPr>
        </p:nvSpPr>
        <p:spPr/>
        <p:txBody>
          <a:bodyPr/>
          <a:lstStyle/>
          <a:p>
            <a:r>
              <a:rPr lang="en-US"/>
              <a:t>by </a:t>
            </a:r>
            <a:r>
              <a:rPr lang="zh-CN" altLang="en-US"/>
              <a:t>彭于斌（</a:t>
            </a:r>
            <a:r>
              <a:rPr lang="en-US" altLang="zh-CN"/>
              <a:t>github@archibate</a:t>
            </a:r>
            <a:r>
              <a:rPr lang="zh-CN" altLang="en-US"/>
              <a:t>）</a:t>
            </a:r>
          </a:p>
          <a:p>
            <a:r>
              <a:rPr lang="zh-CN" altLang="en-US"/>
              <a:t>往期录播：https://space.bilibili.com/263032155</a:t>
            </a:r>
          </a:p>
          <a:p>
            <a:r>
              <a:rPr lang="en-US" altLang="zh-CN"/>
              <a:t>PPT</a:t>
            </a:r>
            <a:r>
              <a:rPr lang="zh-CN" altLang="en-US"/>
              <a:t>和代码：https://github.com/parallel101/course</a:t>
            </a:r>
          </a:p>
          <a:p>
            <a:endParaRPr lang="zh-CN" alt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现代：</a:t>
            </a:r>
            <a:r>
              <a:rPr lang="en-US" altLang="zh-CN"/>
              <a:t>C++14 </a:t>
            </a:r>
            <a:r>
              <a:rPr lang="zh-CN" altLang="en-US"/>
              <a:t>的</a:t>
            </a:r>
            <a:r>
              <a:rPr lang="en-US" altLang="zh-CN"/>
              <a:t> lambda </a:t>
            </a:r>
            <a:r>
              <a:rPr lang="zh-CN" altLang="en-US"/>
              <a:t>允许用</a:t>
            </a:r>
            <a:r>
              <a:rPr lang="en-US" altLang="zh-CN"/>
              <a:t> auto </a:t>
            </a:r>
            <a:r>
              <a:rPr lang="zh-CN" altLang="en-US"/>
              <a:t>自动推断类型</a:t>
            </a:r>
          </a:p>
        </p:txBody>
      </p:sp>
      <p:pic>
        <p:nvPicPr>
          <p:cNvPr id="4" name="Content Placeholder 3"/>
          <p:cNvPicPr>
            <a:picLocks noGrp="1" noChangeAspect="1"/>
          </p:cNvPicPr>
          <p:nvPr>
            <p:ph idx="1"/>
          </p:nvPr>
        </p:nvPicPr>
        <p:blipFill>
          <a:blip r:embed="rId2"/>
          <a:stretch>
            <a:fillRect/>
          </a:stretch>
        </p:blipFill>
        <p:spPr>
          <a:xfrm>
            <a:off x="2900045" y="2038985"/>
            <a:ext cx="6010275" cy="3924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当代：</a:t>
            </a:r>
            <a:r>
              <a:rPr lang="en-US" altLang="zh-CN"/>
              <a:t>C++17 CTAD / compile-time argument deduction / </a:t>
            </a:r>
            <a:r>
              <a:rPr lang="zh-CN" altLang="en-US"/>
              <a:t>编译期参数推断</a:t>
            </a:r>
          </a:p>
        </p:txBody>
      </p:sp>
      <p:pic>
        <p:nvPicPr>
          <p:cNvPr id="4" name="Content Placeholder 3"/>
          <p:cNvPicPr>
            <a:picLocks noGrp="1" noChangeAspect="1"/>
          </p:cNvPicPr>
          <p:nvPr>
            <p:ph idx="1"/>
          </p:nvPr>
        </p:nvPicPr>
        <p:blipFill>
          <a:blip r:embed="rId2"/>
          <a:stretch>
            <a:fillRect/>
          </a:stretch>
        </p:blipFill>
        <p:spPr>
          <a:xfrm>
            <a:off x="2923540" y="2038985"/>
            <a:ext cx="5962650" cy="3924300"/>
          </a:xfrm>
          <a:prstGeom prst="rect">
            <a:avLst/>
          </a:prstGeom>
        </p:spPr>
      </p:pic>
      <p:pic>
        <p:nvPicPr>
          <p:cNvPr id="5" name="Picture 4"/>
          <p:cNvPicPr>
            <a:picLocks noChangeAspect="1"/>
          </p:cNvPicPr>
          <p:nvPr/>
        </p:nvPicPr>
        <p:blipFill>
          <a:blip r:embed="rId3"/>
          <a:stretch>
            <a:fillRect/>
          </a:stretch>
        </p:blipFill>
        <p:spPr>
          <a:xfrm>
            <a:off x="9125585" y="5798820"/>
            <a:ext cx="3066415" cy="10591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当代：</a:t>
            </a:r>
            <a:r>
              <a:rPr lang="en-US" altLang="zh-CN">
                <a:sym typeface="+mn-ea"/>
              </a:rPr>
              <a:t>C++17 </a:t>
            </a:r>
            <a:r>
              <a:rPr lang="zh-CN" altLang="en-US">
                <a:sym typeface="+mn-ea"/>
              </a:rPr>
              <a:t>引入常用数值算法</a:t>
            </a:r>
          </a:p>
        </p:txBody>
      </p:sp>
      <p:pic>
        <p:nvPicPr>
          <p:cNvPr id="11" name="Content Placeholder 10"/>
          <p:cNvPicPr>
            <a:picLocks noGrp="1" noChangeAspect="1"/>
          </p:cNvPicPr>
          <p:nvPr>
            <p:ph idx="1"/>
          </p:nvPr>
        </p:nvPicPr>
        <p:blipFill>
          <a:blip r:embed="rId2"/>
          <a:stretch>
            <a:fillRect/>
          </a:stretch>
        </p:blipFill>
        <p:spPr>
          <a:xfrm>
            <a:off x="2256790" y="2281555"/>
            <a:ext cx="7296150" cy="34385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未来：</a:t>
            </a:r>
            <a:r>
              <a:rPr lang="en-US" altLang="zh-CN"/>
              <a:t>C++20 </a:t>
            </a:r>
            <a:r>
              <a:rPr lang="zh-CN" altLang="en-US"/>
              <a:t>引入区间（</a:t>
            </a:r>
            <a:r>
              <a:rPr lang="en-US" altLang="zh-CN"/>
              <a:t>ranges</a:t>
            </a:r>
            <a:r>
              <a:rPr lang="zh-CN" altLang="en-US"/>
              <a:t>）</a:t>
            </a:r>
          </a:p>
        </p:txBody>
      </p:sp>
      <p:sp>
        <p:nvSpPr>
          <p:cNvPr id="5" name="Text Box 4"/>
          <p:cNvSpPr txBox="1"/>
          <p:nvPr/>
        </p:nvSpPr>
        <p:spPr>
          <a:xfrm>
            <a:off x="7797165" y="6489700"/>
            <a:ext cx="4394835" cy="368300"/>
          </a:xfrm>
          <a:prstGeom prst="rect">
            <a:avLst/>
          </a:prstGeom>
          <a:noFill/>
        </p:spPr>
        <p:txBody>
          <a:bodyPr wrap="square" rtlCol="0">
            <a:spAutoFit/>
          </a:bodyPr>
          <a:lstStyle/>
          <a:p>
            <a:r>
              <a:rPr lang="en-US"/>
              <a:t>https://zhuanlan.zhihu.com/p/350068132</a:t>
            </a:r>
          </a:p>
        </p:txBody>
      </p:sp>
      <p:pic>
        <p:nvPicPr>
          <p:cNvPr id="4" name="Content Placeholder 3"/>
          <p:cNvPicPr>
            <a:picLocks noGrp="1" noChangeAspect="1"/>
          </p:cNvPicPr>
          <p:nvPr>
            <p:ph idx="1"/>
          </p:nvPr>
        </p:nvPicPr>
        <p:blipFill>
          <a:blip r:embed="rId2"/>
          <a:stretch>
            <a:fillRect/>
          </a:stretch>
        </p:blipFill>
        <p:spPr>
          <a:xfrm>
            <a:off x="2265045" y="1825625"/>
            <a:ext cx="7279640" cy="4351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未来：</a:t>
            </a:r>
            <a:r>
              <a:rPr lang="en-US" altLang="zh-CN">
                <a:sym typeface="+mn-ea"/>
              </a:rPr>
              <a:t>C++20 </a:t>
            </a:r>
            <a:r>
              <a:rPr lang="zh-CN" altLang="en-US">
                <a:sym typeface="+mn-ea"/>
              </a:rPr>
              <a:t>引入模块（</a:t>
            </a:r>
            <a:r>
              <a:rPr lang="en-US" altLang="zh-CN">
                <a:sym typeface="+mn-ea"/>
              </a:rPr>
              <a:t>module</a:t>
            </a:r>
            <a:r>
              <a:rPr lang="zh-CN" altLang="en-US">
                <a:sym typeface="+mn-ea"/>
              </a:rPr>
              <a:t>）</a:t>
            </a:r>
            <a:endParaRPr lang="en-US"/>
          </a:p>
        </p:txBody>
      </p:sp>
      <p:pic>
        <p:nvPicPr>
          <p:cNvPr id="4" name="Content Placeholder 3"/>
          <p:cNvPicPr>
            <a:picLocks noGrp="1" noChangeAspect="1"/>
          </p:cNvPicPr>
          <p:nvPr>
            <p:ph idx="1"/>
          </p:nvPr>
        </p:nvPicPr>
        <p:blipFill>
          <a:blip r:embed="rId2"/>
          <a:stretch>
            <a:fillRect/>
          </a:stretch>
        </p:blipFill>
        <p:spPr>
          <a:xfrm>
            <a:off x="2259330" y="1825625"/>
            <a:ext cx="7291705" cy="4351655"/>
          </a:xfrm>
          <a:prstGeom prst="rect">
            <a:avLst/>
          </a:prstGeom>
        </p:spPr>
      </p:pic>
      <p:sp>
        <p:nvSpPr>
          <p:cNvPr id="5" name="Text Box 4"/>
          <p:cNvSpPr txBox="1"/>
          <p:nvPr/>
        </p:nvSpPr>
        <p:spPr>
          <a:xfrm>
            <a:off x="7802245" y="6489700"/>
            <a:ext cx="4389755" cy="368300"/>
          </a:xfrm>
          <a:prstGeom prst="rect">
            <a:avLst/>
          </a:prstGeom>
          <a:noFill/>
        </p:spPr>
        <p:txBody>
          <a:bodyPr wrap="square" rtlCol="0" anchor="t">
            <a:spAutoFit/>
          </a:bodyPr>
          <a:lstStyle/>
          <a:p>
            <a:r>
              <a:rPr lang="en-US"/>
              <a:t>https://zhuanlan.zhihu.com/p/350136757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未来：</a:t>
            </a:r>
            <a:r>
              <a:rPr lang="en-US" altLang="zh-CN">
                <a:sym typeface="+mn-ea"/>
              </a:rPr>
              <a:t>C++20 </a:t>
            </a:r>
            <a:r>
              <a:rPr lang="zh-CN" altLang="en-US">
                <a:sym typeface="+mn-ea"/>
              </a:rPr>
              <a:t>允许函数参数为自动推断（</a:t>
            </a:r>
            <a:r>
              <a:rPr lang="en-US" altLang="zh-CN">
                <a:sym typeface="+mn-ea"/>
              </a:rPr>
              <a:t>auto</a:t>
            </a:r>
            <a:r>
              <a:rPr lang="zh-CN" altLang="en-US">
                <a:sym typeface="+mn-ea"/>
              </a:rPr>
              <a:t>）</a:t>
            </a:r>
          </a:p>
        </p:txBody>
      </p:sp>
      <p:pic>
        <p:nvPicPr>
          <p:cNvPr id="4" name="Content Placeholder 3"/>
          <p:cNvPicPr>
            <a:picLocks noGrp="1" noChangeAspect="1"/>
          </p:cNvPicPr>
          <p:nvPr>
            <p:ph idx="1"/>
          </p:nvPr>
        </p:nvPicPr>
        <p:blipFill>
          <a:blip r:embed="rId2"/>
          <a:stretch>
            <a:fillRect/>
          </a:stretch>
        </p:blipFill>
        <p:spPr>
          <a:xfrm>
            <a:off x="2641600" y="1825625"/>
            <a:ext cx="652716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未来：</a:t>
            </a:r>
            <a:r>
              <a:rPr lang="en-US" altLang="zh-CN">
                <a:sym typeface="+mn-ea"/>
              </a:rPr>
              <a:t>C++20 </a:t>
            </a:r>
            <a:r>
              <a:rPr lang="zh-CN" altLang="en-US">
                <a:sym typeface="+mn-ea"/>
              </a:rPr>
              <a:t>引入协程（</a:t>
            </a:r>
            <a:r>
              <a:rPr lang="en-US" altLang="zh-CN">
                <a:sym typeface="+mn-ea"/>
              </a:rPr>
              <a:t>coroutine</a:t>
            </a:r>
            <a:r>
              <a:rPr lang="zh-CN" altLang="en-US">
                <a:sym typeface="+mn-ea"/>
              </a:rPr>
              <a:t>）和生成器（</a:t>
            </a:r>
            <a:r>
              <a:rPr lang="en-US" altLang="zh-CN">
                <a:sym typeface="+mn-ea"/>
              </a:rPr>
              <a:t>generator</a:t>
            </a:r>
            <a:r>
              <a:rPr lang="zh-CN" altLang="en-US">
                <a:sym typeface="+mn-ea"/>
              </a:rPr>
              <a:t>）</a:t>
            </a:r>
            <a:endParaRPr lang="en-US" altLang="zh-CN">
              <a:sym typeface="+mn-ea"/>
            </a:endParaRPr>
          </a:p>
        </p:txBody>
      </p:sp>
      <p:pic>
        <p:nvPicPr>
          <p:cNvPr id="6" name="Content Placeholder 5"/>
          <p:cNvPicPr>
            <a:picLocks noGrp="1" noChangeAspect="1"/>
          </p:cNvPicPr>
          <p:nvPr>
            <p:ph idx="1"/>
          </p:nvPr>
        </p:nvPicPr>
        <p:blipFill>
          <a:blip r:embed="rId2"/>
          <a:stretch>
            <a:fillRect/>
          </a:stretch>
        </p:blipFill>
        <p:spPr>
          <a:xfrm>
            <a:off x="3006725" y="1825625"/>
            <a:ext cx="579691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未来：</a:t>
            </a:r>
            <a:r>
              <a:rPr lang="en-US" altLang="zh-CN">
                <a:sym typeface="+mn-ea"/>
              </a:rPr>
              <a:t>C++20 </a:t>
            </a:r>
            <a:r>
              <a:rPr lang="zh-CN" altLang="en-US">
                <a:sym typeface="+mn-ea"/>
              </a:rPr>
              <a:t>标准库加入</a:t>
            </a:r>
            <a:r>
              <a:rPr lang="en-US" altLang="zh-CN">
                <a:sym typeface="+mn-ea"/>
              </a:rPr>
              <a:t> format </a:t>
            </a:r>
            <a:r>
              <a:rPr lang="zh-CN" altLang="en-US">
                <a:sym typeface="+mn-ea"/>
              </a:rPr>
              <a:t>支持</a:t>
            </a:r>
          </a:p>
        </p:txBody>
      </p:sp>
      <p:pic>
        <p:nvPicPr>
          <p:cNvPr id="4" name="Content Placeholder 3"/>
          <p:cNvPicPr>
            <a:picLocks noGrp="1" noChangeAspect="1"/>
          </p:cNvPicPr>
          <p:nvPr>
            <p:ph idx="1"/>
          </p:nvPr>
        </p:nvPicPr>
        <p:blipFill>
          <a:blip r:embed="rId2"/>
          <a:stretch>
            <a:fillRect/>
          </a:stretch>
        </p:blipFill>
        <p:spPr>
          <a:xfrm>
            <a:off x="3136265" y="1825625"/>
            <a:ext cx="55378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ycllogokhronoR-C"/>
          <p:cNvPicPr>
            <a:picLocks noChangeAspect="1"/>
          </p:cNvPicPr>
          <p:nvPr/>
        </p:nvPicPr>
        <p:blipFill>
          <a:blip>
            <a:lum bright="70000" contrast="-70000"/>
          </a:blip>
          <a:stretch>
            <a:fillRect/>
          </a:stretch>
        </p:blipFill>
        <p:spPr>
          <a:xfrm>
            <a:off x="-10795" y="1542415"/>
            <a:ext cx="12202795" cy="5315585"/>
          </a:xfrm>
          <a:prstGeom prst="rect">
            <a:avLst/>
          </a:prstGeom>
        </p:spPr>
      </p:pic>
      <p:sp>
        <p:nvSpPr>
          <p:cNvPr id="2" name="Title 1"/>
          <p:cNvSpPr>
            <a:spLocks noGrp="1"/>
          </p:cNvSpPr>
          <p:nvPr>
            <p:ph type="title"/>
          </p:nvPr>
        </p:nvSpPr>
        <p:spPr/>
        <p:txBody>
          <a:bodyPr/>
          <a:lstStyle/>
          <a:p>
            <a:r>
              <a:rPr lang="zh-CN" altLang="en-US"/>
              <a:t>跑远了！</a:t>
            </a:r>
          </a:p>
        </p:txBody>
      </p:sp>
      <p:sp>
        <p:nvSpPr>
          <p:cNvPr id="3" name="Content Placeholder 2"/>
          <p:cNvSpPr>
            <a:spLocks noGrp="1"/>
          </p:cNvSpPr>
          <p:nvPr>
            <p:ph idx="1"/>
          </p:nvPr>
        </p:nvSpPr>
        <p:spPr/>
        <p:txBody>
          <a:bodyPr/>
          <a:lstStyle/>
          <a:p>
            <a:r>
              <a:rPr lang="zh-CN" altLang="en-US"/>
              <a:t>鉴于</a:t>
            </a:r>
            <a:r>
              <a:rPr lang="en-US" altLang="zh-CN"/>
              <a:t> C++20 </a:t>
            </a:r>
            <a:r>
              <a:rPr lang="zh-CN" altLang="en-US"/>
              <a:t>还没有普遍落地（例如</a:t>
            </a:r>
            <a:r>
              <a:rPr lang="en-US" altLang="zh-CN"/>
              <a:t> CMake </a:t>
            </a:r>
            <a:r>
              <a:rPr lang="zh-CN" altLang="en-US"/>
              <a:t>不支持</a:t>
            </a:r>
            <a:r>
              <a:rPr lang="en-US" altLang="zh-CN"/>
              <a:t> C++20 modules</a:t>
            </a:r>
            <a:r>
              <a:rPr lang="zh-CN" altLang="en-US"/>
              <a:t>）因此我们的课程基于</a:t>
            </a:r>
            <a:r>
              <a:rPr lang="en-US" altLang="zh-CN"/>
              <a:t> </a:t>
            </a:r>
            <a:r>
              <a:rPr lang="en-US" altLang="zh-CN" b="1"/>
              <a:t>C++17 </a:t>
            </a:r>
            <a:r>
              <a:rPr lang="zh-CN" altLang="en-US" b="1"/>
              <a:t>标准</a:t>
            </a:r>
            <a:r>
              <a:rPr lang="zh-CN" altLang="en-US"/>
              <a:t>，有时会谈到</a:t>
            </a:r>
            <a:r>
              <a:rPr lang="en-US" altLang="zh-CN"/>
              <a:t> C++20 </a:t>
            </a:r>
            <a:r>
              <a:rPr lang="zh-CN" altLang="en-US"/>
              <a:t>作为扩展阅读。</a:t>
            </a:r>
          </a:p>
        </p:txBody>
      </p:sp>
      <p:pic>
        <p:nvPicPr>
          <p:cNvPr id="5" name="Picture 4" descr="cpp_timeline"/>
          <p:cNvPicPr>
            <a:picLocks noChangeAspect="1"/>
          </p:cNvPicPr>
          <p:nvPr/>
        </p:nvPicPr>
        <p:blipFill>
          <a:blip r:embed="rId3"/>
          <a:stretch>
            <a:fillRect/>
          </a:stretch>
        </p:blipFill>
        <p:spPr>
          <a:xfrm>
            <a:off x="1990725" y="2603500"/>
            <a:ext cx="8210550" cy="41243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a:t>
            </a:r>
            <a:r>
              <a:rPr lang="zh-CN" altLang="en-US"/>
              <a:t>有哪些</a:t>
            </a:r>
            <a:r>
              <a:rPr lang="zh-CN" altLang="en-US">
                <a:sym typeface="+mn-ea"/>
              </a:rPr>
              <a:t>面向对象</a:t>
            </a:r>
            <a:r>
              <a:rPr lang="zh-CN" altLang="en-US"/>
              <a:t>思想？</a:t>
            </a:r>
          </a:p>
        </p:txBody>
      </p:sp>
      <p:pic>
        <p:nvPicPr>
          <p:cNvPr id="8" name="Content Placeholder 7"/>
          <p:cNvPicPr>
            <a:picLocks noGrp="1" noChangeAspect="1"/>
          </p:cNvPicPr>
          <p:nvPr>
            <p:ph sz="half" idx="1"/>
          </p:nvPr>
        </p:nvPicPr>
        <p:blipFill>
          <a:blip r:embed="rId2"/>
          <a:stretch>
            <a:fillRect/>
          </a:stretch>
        </p:blipFill>
        <p:spPr>
          <a:xfrm>
            <a:off x="1078230" y="1825625"/>
            <a:ext cx="4319270" cy="4351655"/>
          </a:xfrm>
          <a:prstGeom prst="rect">
            <a:avLst/>
          </a:prstGeom>
        </p:spPr>
      </p:pic>
      <p:pic>
        <p:nvPicPr>
          <p:cNvPr id="4" name="Content Placeholder 3"/>
          <p:cNvPicPr>
            <a:picLocks noGrp="1" noChangeAspect="1"/>
          </p:cNvPicPr>
          <p:nvPr>
            <p:ph sz="half" idx="2"/>
          </p:nvPr>
        </p:nvPicPr>
        <p:blipFill>
          <a:blip r:embed="rId3"/>
          <a:stretch>
            <a:fillRect/>
          </a:stretch>
        </p:blipFill>
        <p:spPr>
          <a:xfrm>
            <a:off x="6266815" y="1825625"/>
            <a:ext cx="4610100"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621087647566"/>
          <p:cNvPicPr>
            <a:picLocks noChangeAspect="1"/>
          </p:cNvPicPr>
          <p:nvPr/>
        </p:nvPicPr>
        <p:blipFill>
          <a:blip r:embed="rId2">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高性能并行编程与优化</a:t>
            </a:r>
            <a:r>
              <a:rPr lang="en-US" altLang="zh-CN"/>
              <a:t> - </a:t>
            </a:r>
            <a:r>
              <a:rPr lang="zh-CN" altLang="en-US"/>
              <a:t>课程大纲</a:t>
            </a:r>
          </a:p>
        </p:txBody>
      </p:sp>
      <p:sp>
        <p:nvSpPr>
          <p:cNvPr id="3" name="Content Placeholder 2"/>
          <p:cNvSpPr>
            <a:spLocks noGrp="1"/>
          </p:cNvSpPr>
          <p:nvPr>
            <p:ph idx="1"/>
          </p:nvPr>
        </p:nvSpPr>
        <p:spPr/>
        <p:txBody>
          <a:bodyPr>
            <a:normAutofit fontScale="60000"/>
          </a:bodyPr>
          <a:lstStyle/>
          <a:p>
            <a:r>
              <a:rPr lang="zh-CN" altLang="en-US">
                <a:sym typeface="+mn-ea"/>
              </a:rPr>
              <a:t>分为前半段和后半段，前半段主要介绍现代</a:t>
            </a:r>
            <a:r>
              <a:rPr lang="en-US" altLang="zh-CN">
                <a:sym typeface="+mn-ea"/>
              </a:rPr>
              <a:t> C++</a:t>
            </a:r>
            <a:r>
              <a:rPr lang="zh-CN" altLang="en-US">
                <a:sym typeface="+mn-ea"/>
              </a:rPr>
              <a:t>，后半段主要介绍并行编程与优化。</a:t>
            </a:r>
          </a:p>
          <a:p>
            <a:pPr>
              <a:buAutoNum type="arabicPeriod"/>
            </a:pPr>
            <a:r>
              <a:rPr lang="zh-CN" altLang="en-US"/>
              <a:t>课程安排与开发环境搭建：cmake与git入门</a:t>
            </a:r>
          </a:p>
          <a:p>
            <a:pPr>
              <a:buAutoNum type="arabicPeriod"/>
            </a:pPr>
            <a:r>
              <a:rPr lang="zh-CN" altLang="en-US" b="1"/>
              <a:t>现代C++入门：常用STL容器，RAII内存管理</a:t>
            </a:r>
            <a:endParaRPr lang="zh-CN" altLang="en-US"/>
          </a:p>
          <a:p>
            <a:pPr>
              <a:buAutoNum type="arabicPeriod"/>
            </a:pPr>
            <a:r>
              <a:rPr lang="zh-CN" altLang="en-US"/>
              <a:t>现代C++进阶：模板元编程与函数式编程</a:t>
            </a:r>
          </a:p>
          <a:p>
            <a:pPr>
              <a:buAutoNum type="arabicPeriod"/>
            </a:pPr>
            <a:r>
              <a:rPr lang="zh-CN" altLang="en-US"/>
              <a:t>编译器如何自动优化：从汇编角度看C++</a:t>
            </a:r>
          </a:p>
          <a:p>
            <a:pPr>
              <a:buAutoNum type="arabicPeriod"/>
            </a:pPr>
            <a:r>
              <a:rPr lang="zh-CN" altLang="en-US"/>
              <a:t>C++11起的多线程编程：从mutex到无锁并行</a:t>
            </a:r>
          </a:p>
          <a:p>
            <a:pPr>
              <a:buAutoNum type="arabicPeriod"/>
            </a:pPr>
            <a:r>
              <a:rPr lang="zh-CN" altLang="en-US"/>
              <a:t>并行编程常用框架：OpenMP与Intel TBB</a:t>
            </a:r>
          </a:p>
          <a:p>
            <a:pPr>
              <a:buAutoNum type="arabicPeriod"/>
            </a:pPr>
            <a:r>
              <a:rPr lang="zh-CN" altLang="en-US"/>
              <a:t>被忽视的访存优化：内存带宽与cpu缓存机制</a:t>
            </a:r>
          </a:p>
          <a:p>
            <a:pPr>
              <a:buAutoNum type="arabicPeriod"/>
            </a:pPr>
            <a:r>
              <a:rPr lang="zh-CN" altLang="en-US"/>
              <a:t>GPU专题：wrap调度，共享内存，barrier</a:t>
            </a:r>
          </a:p>
          <a:p>
            <a:pPr>
              <a:buAutoNum type="arabicPeriod"/>
            </a:pPr>
            <a:r>
              <a:rPr lang="zh-CN" altLang="en-US"/>
              <a:t>并行算法实战：reduce，scan，矩阵乘法等</a:t>
            </a:r>
          </a:p>
          <a:p>
            <a:pPr>
              <a:buAutoNum type="arabicPeriod"/>
            </a:pPr>
            <a:r>
              <a:rPr lang="zh-CN" altLang="en-US"/>
              <a:t>存储大规模三维数据的关键：稀疏数据结构</a:t>
            </a:r>
          </a:p>
          <a:p>
            <a:pPr>
              <a:buAutoNum type="arabicPeriod"/>
            </a:pPr>
            <a:r>
              <a:rPr lang="zh-CN" altLang="en-US"/>
              <a:t>物理仿真实战：邻居搜索表实现pbf流体求解</a:t>
            </a:r>
          </a:p>
          <a:p>
            <a:pPr>
              <a:buAutoNum type="arabicPeriod"/>
            </a:pPr>
            <a:r>
              <a:rPr lang="zh-CN" altLang="en-US"/>
              <a:t>C++在ZENO中的工程实践：从primitive说起</a:t>
            </a:r>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3"/>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4"/>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lstStyle/>
          <a:p>
            <a:r>
              <a:rPr lang="en-US" sz="8000">
                <a:latin typeface="Adobe Helvetica" charset="0"/>
                <a:cs typeface="Adobe Helvetica" charset="0"/>
              </a:rPr>
              <a:t>I</a:t>
            </a:r>
          </a:p>
        </p:txBody>
      </p:sp>
      <p:sp>
        <p:nvSpPr>
          <p:cNvPr id="7" name="Text Box 6"/>
          <p:cNvSpPr txBox="1"/>
          <p:nvPr/>
        </p:nvSpPr>
        <p:spPr>
          <a:xfrm>
            <a:off x="7194550" y="1328420"/>
            <a:ext cx="4465320" cy="2861310"/>
          </a:xfrm>
          <a:prstGeom prst="rect">
            <a:avLst/>
          </a:prstGeom>
          <a:noFill/>
        </p:spPr>
        <p:txBody>
          <a:bodyPr wrap="square" rtlCol="0">
            <a:spAutoFit/>
          </a:bodyPr>
          <a:lstStyle/>
          <a:p>
            <a:r>
              <a:rPr lang="zh-CN" altLang="en-US"/>
              <a:t>硬件要求：</a:t>
            </a:r>
          </a:p>
          <a:p>
            <a:r>
              <a:rPr lang="en-US" altLang="zh-CN">
                <a:sym typeface="+mn-ea"/>
              </a:rPr>
              <a:t>64</a:t>
            </a:r>
            <a:r>
              <a:rPr lang="zh-CN" altLang="en-US">
                <a:sym typeface="+mn-ea"/>
              </a:rPr>
              <a:t>位</a:t>
            </a:r>
            <a:r>
              <a:rPr lang="zh-CN" altLang="en-US"/>
              <a:t>（</a:t>
            </a:r>
            <a:r>
              <a:rPr lang="en-US" altLang="zh-CN"/>
              <a:t>32</a:t>
            </a:r>
            <a:r>
              <a:rPr lang="zh-CN" altLang="en-US"/>
              <a:t>位时代过去了）</a:t>
            </a:r>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p>
          <a:p>
            <a:r>
              <a:rPr lang="zh-CN" altLang="en-US"/>
              <a:t>英伟达家显卡（</a:t>
            </a:r>
            <a:r>
              <a:rPr lang="en-US" altLang="zh-CN"/>
              <a:t>GPU </a:t>
            </a:r>
            <a:r>
              <a:rPr lang="zh-CN" altLang="en-US"/>
              <a:t>专题）</a:t>
            </a:r>
          </a:p>
          <a:p>
            <a:r>
              <a:rPr lang="zh-CN" altLang="en-US"/>
              <a:t>软件要求：</a:t>
            </a:r>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p>
          <a:p>
            <a:r>
              <a:rPr lang="en-US" altLang="zh-CN"/>
              <a:t>Git 2.x</a:t>
            </a:r>
            <a:r>
              <a:rPr lang="zh-CN" altLang="en-US"/>
              <a:t>（作业上传到</a:t>
            </a:r>
            <a:r>
              <a:rPr lang="en-US" altLang="zh-CN"/>
              <a:t> GitHub</a:t>
            </a:r>
            <a:r>
              <a:rPr lang="zh-CN" altLang="en-US"/>
              <a:t>）</a:t>
            </a:r>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a:t>
            </a:r>
            <a:r>
              <a:rPr lang="zh-CN" altLang="en-US"/>
              <a:t>思想：封装</a:t>
            </a:r>
          </a:p>
        </p:txBody>
      </p:sp>
      <p:pic>
        <p:nvPicPr>
          <p:cNvPr id="8" name="Content Placeholder 7"/>
          <p:cNvPicPr>
            <a:picLocks noGrp="1" noChangeAspect="1"/>
          </p:cNvPicPr>
          <p:nvPr>
            <p:ph sz="half" idx="1"/>
          </p:nvPr>
        </p:nvPicPr>
        <p:blipFill>
          <a:blip r:embed="rId2"/>
          <a:stretch>
            <a:fillRect/>
          </a:stretch>
        </p:blipFill>
        <p:spPr>
          <a:xfrm>
            <a:off x="1078230" y="1825625"/>
            <a:ext cx="4319270" cy="4351655"/>
          </a:xfrm>
          <a:prstGeom prst="rect">
            <a:avLst/>
          </a:prstGeom>
        </p:spPr>
      </p:pic>
      <p:pic>
        <p:nvPicPr>
          <p:cNvPr id="4" name="Content Placeholder 3"/>
          <p:cNvPicPr>
            <a:picLocks noGrp="1" noChangeAspect="1"/>
          </p:cNvPicPr>
          <p:nvPr>
            <p:ph sz="half" idx="2"/>
          </p:nvPr>
        </p:nvPicPr>
        <p:blipFill>
          <a:blip r:embed="rId3"/>
          <a:stretch>
            <a:fillRect/>
          </a:stretch>
        </p:blipFill>
        <p:spPr>
          <a:xfrm>
            <a:off x="6266815" y="1825625"/>
            <a:ext cx="4610100" cy="4351655"/>
          </a:xfrm>
          <a:prstGeom prst="rect">
            <a:avLst/>
          </a:prstGeom>
        </p:spPr>
      </p:pic>
      <p:sp>
        <p:nvSpPr>
          <p:cNvPr id="3" name="Left Brace 2"/>
          <p:cNvSpPr/>
          <p:nvPr/>
        </p:nvSpPr>
        <p:spPr>
          <a:xfrm>
            <a:off x="1633220" y="2871470"/>
            <a:ext cx="164465" cy="346710"/>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 Box 17"/>
          <p:cNvSpPr txBox="1"/>
          <p:nvPr/>
        </p:nvSpPr>
        <p:spPr>
          <a:xfrm>
            <a:off x="3213735" y="847725"/>
            <a:ext cx="6090285" cy="368300"/>
          </a:xfrm>
          <a:prstGeom prst="rect">
            <a:avLst/>
          </a:prstGeom>
          <a:noFill/>
        </p:spPr>
        <p:txBody>
          <a:bodyPr wrap="square" rtlCol="0">
            <a:spAutoFit/>
          </a:bodyPr>
          <a:lstStyle/>
          <a:p>
            <a:r>
              <a:rPr lang="zh-CN" altLang="en-US">
                <a:sym typeface="+mn-ea"/>
              </a:rPr>
              <a:t>比如要表达一个数组，需要：起始地址指针</a:t>
            </a:r>
            <a:r>
              <a:rPr lang="en-US" altLang="zh-CN">
                <a:sym typeface="+mn-ea"/>
              </a:rPr>
              <a:t>v</a:t>
            </a:r>
            <a:r>
              <a:rPr lang="zh-CN" altLang="en-US">
                <a:sym typeface="+mn-ea"/>
              </a:rPr>
              <a:t>，数组大小</a:t>
            </a:r>
            <a:r>
              <a:rPr lang="en-US" altLang="zh-CN">
                <a:sym typeface="+mn-ea"/>
              </a:rPr>
              <a:t>nv</a:t>
            </a:r>
          </a:p>
        </p:txBody>
      </p:sp>
      <p:sp>
        <p:nvSpPr>
          <p:cNvPr id="5" name="Text Box 4"/>
          <p:cNvSpPr txBox="1"/>
          <p:nvPr/>
        </p:nvSpPr>
        <p:spPr>
          <a:xfrm>
            <a:off x="3591560" y="441325"/>
            <a:ext cx="5334635" cy="368300"/>
          </a:xfrm>
          <a:prstGeom prst="rect">
            <a:avLst/>
          </a:prstGeom>
          <a:noFill/>
        </p:spPr>
        <p:txBody>
          <a:bodyPr wrap="square" rtlCol="0">
            <a:spAutoFit/>
          </a:bodyPr>
          <a:lstStyle/>
          <a:p>
            <a:r>
              <a:rPr lang="zh-CN" altLang="en-US">
                <a:sym typeface="+mn-ea"/>
              </a:rPr>
              <a:t>将多个逻辑上相关的变量包装成一个类</a:t>
            </a:r>
          </a:p>
        </p:txBody>
      </p:sp>
      <p:sp>
        <p:nvSpPr>
          <p:cNvPr id="7" name="Text Box 6"/>
          <p:cNvSpPr txBox="1"/>
          <p:nvPr/>
        </p:nvSpPr>
        <p:spPr>
          <a:xfrm>
            <a:off x="3329940" y="1216025"/>
            <a:ext cx="6080125" cy="368300"/>
          </a:xfrm>
          <a:prstGeom prst="rect">
            <a:avLst/>
          </a:prstGeom>
          <a:noFill/>
        </p:spPr>
        <p:txBody>
          <a:bodyPr wrap="square" rtlCol="0">
            <a:spAutoFit/>
          </a:bodyPr>
          <a:lstStyle/>
          <a:p>
            <a:r>
              <a:rPr lang="zh-CN" altLang="en-US">
                <a:sym typeface="+mn-ea"/>
              </a:rPr>
              <a:t>因此</a:t>
            </a:r>
            <a:r>
              <a:rPr lang="en-US" altLang="zh-CN">
                <a:sym typeface="+mn-ea"/>
              </a:rPr>
              <a:t> C++ </a:t>
            </a:r>
            <a:r>
              <a:rPr lang="zh-CN" altLang="en-US">
                <a:sym typeface="+mn-ea"/>
              </a:rPr>
              <a:t>的</a:t>
            </a:r>
            <a:r>
              <a:rPr lang="en-US" altLang="zh-CN">
                <a:sym typeface="+mn-ea"/>
              </a:rPr>
              <a:t> vector </a:t>
            </a:r>
            <a:r>
              <a:rPr lang="zh-CN" altLang="en-US">
                <a:sym typeface="+mn-ea"/>
              </a:rPr>
              <a:t>将他俩打包起来，避免程序员犯错</a:t>
            </a:r>
          </a:p>
        </p:txBody>
      </p:sp>
      <p:sp>
        <p:nvSpPr>
          <p:cNvPr id="12" name="Left Brace 11"/>
          <p:cNvSpPr/>
          <p:nvPr/>
        </p:nvSpPr>
        <p:spPr>
          <a:xfrm>
            <a:off x="6849110" y="2917825"/>
            <a:ext cx="133985" cy="254635"/>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tretch>
            <a:fillRect/>
          </a:stretch>
        </p:blipFill>
        <p:spPr>
          <a:xfrm>
            <a:off x="1421765" y="1726565"/>
            <a:ext cx="3674110" cy="4626610"/>
          </a:xfrm>
          <a:prstGeom prst="rect">
            <a:avLst/>
          </a:prstGeom>
        </p:spPr>
      </p:pic>
      <p:sp>
        <p:nvSpPr>
          <p:cNvPr id="2" name="Title 1"/>
          <p:cNvSpPr>
            <a:spLocks noGrp="1"/>
          </p:cNvSpPr>
          <p:nvPr>
            <p:ph type="title"/>
          </p:nvPr>
        </p:nvSpPr>
        <p:spPr/>
        <p:txBody>
          <a:bodyPr/>
          <a:lstStyle/>
          <a:p>
            <a:r>
              <a:rPr lang="zh-CN" altLang="en-US"/>
              <a:t>封装：不变性</a:t>
            </a:r>
            <a:endParaRPr lang="en-US" altLang="zh-CN"/>
          </a:p>
        </p:txBody>
      </p:sp>
      <p:sp>
        <p:nvSpPr>
          <p:cNvPr id="3" name="Left Brace 2"/>
          <p:cNvSpPr/>
          <p:nvPr/>
        </p:nvSpPr>
        <p:spPr>
          <a:xfrm>
            <a:off x="1909445" y="3611245"/>
            <a:ext cx="164465" cy="346710"/>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 Box 4"/>
          <p:cNvSpPr txBox="1"/>
          <p:nvPr/>
        </p:nvSpPr>
        <p:spPr>
          <a:xfrm>
            <a:off x="3540760" y="151765"/>
            <a:ext cx="5334635" cy="645160"/>
          </a:xfrm>
          <a:prstGeom prst="rect">
            <a:avLst/>
          </a:prstGeom>
          <a:noFill/>
        </p:spPr>
        <p:txBody>
          <a:bodyPr wrap="square" rtlCol="0">
            <a:spAutoFit/>
          </a:bodyPr>
          <a:lstStyle/>
          <a:p>
            <a:r>
              <a:rPr lang="zh-CN" altLang="en-US">
                <a:sym typeface="+mn-ea"/>
              </a:rPr>
              <a:t>比如当我要设置数组大小为</a:t>
            </a:r>
            <a:r>
              <a:rPr lang="en-US" altLang="zh-CN">
                <a:sym typeface="+mn-ea"/>
              </a:rPr>
              <a:t> 4 </a:t>
            </a:r>
            <a:r>
              <a:rPr lang="zh-CN" altLang="en-US">
                <a:sym typeface="+mn-ea"/>
              </a:rPr>
              <a:t>时，不能只</a:t>
            </a:r>
            <a:r>
              <a:rPr lang="en-US" altLang="zh-CN">
                <a:sym typeface="+mn-ea"/>
              </a:rPr>
              <a:t> nv = 4</a:t>
            </a:r>
          </a:p>
          <a:p>
            <a:r>
              <a:rPr lang="zh-CN" altLang="en-US">
                <a:sym typeface="+mn-ea"/>
              </a:rPr>
              <a:t>还要重新分配数组内存，从而修改数组起始地址</a:t>
            </a:r>
            <a:r>
              <a:rPr lang="en-US" altLang="zh-CN">
                <a:sym typeface="+mn-ea"/>
              </a:rPr>
              <a:t> v</a:t>
            </a:r>
            <a:endParaRPr lang="zh-CN" altLang="en-US">
              <a:sym typeface="+mn-ea"/>
            </a:endParaRPr>
          </a:p>
        </p:txBody>
      </p:sp>
      <p:sp>
        <p:nvSpPr>
          <p:cNvPr id="10" name="Text Box 9"/>
          <p:cNvSpPr txBox="1"/>
          <p:nvPr/>
        </p:nvSpPr>
        <p:spPr>
          <a:xfrm>
            <a:off x="3004185" y="929005"/>
            <a:ext cx="7133590" cy="645160"/>
          </a:xfrm>
          <a:prstGeom prst="rect">
            <a:avLst/>
          </a:prstGeom>
          <a:noFill/>
        </p:spPr>
        <p:txBody>
          <a:bodyPr wrap="square" rtlCol="0">
            <a:spAutoFit/>
          </a:bodyPr>
          <a:lstStyle/>
          <a:p>
            <a:r>
              <a:rPr lang="zh-CN" altLang="en-US">
                <a:sym typeface="+mn-ea"/>
              </a:rPr>
              <a:t>常遇到：当需要修改一个成员时，其他也成员需要被修改，否则出错</a:t>
            </a:r>
          </a:p>
          <a:p>
            <a:r>
              <a:rPr lang="zh-CN" altLang="en-US"/>
              <a:t>这种情况出现时，就意味着你需要把成员变量的读写封装为</a:t>
            </a:r>
            <a:r>
              <a:rPr lang="zh-CN" altLang="en-US" b="1"/>
              <a:t>成员函数</a:t>
            </a:r>
          </a:p>
        </p:txBody>
      </p:sp>
      <p:pic>
        <p:nvPicPr>
          <p:cNvPr id="11" name="Content Placeholder 10"/>
          <p:cNvPicPr>
            <a:picLocks noGrp="1" noChangeAspect="1"/>
          </p:cNvPicPr>
          <p:nvPr>
            <p:ph sz="half" idx="2"/>
          </p:nvPr>
        </p:nvPicPr>
        <p:blipFill>
          <a:blip r:embed="rId3"/>
          <a:stretch>
            <a:fillRect/>
          </a:stretch>
        </p:blipFill>
        <p:spPr>
          <a:xfrm>
            <a:off x="6610985" y="1825625"/>
            <a:ext cx="3921760" cy="4351655"/>
          </a:xfrm>
          <a:prstGeom prst="rect">
            <a:avLst/>
          </a:prstGeom>
        </p:spPr>
      </p:pic>
      <p:sp>
        <p:nvSpPr>
          <p:cNvPr id="12" name="Left Brace 11"/>
          <p:cNvSpPr/>
          <p:nvPr/>
        </p:nvSpPr>
        <p:spPr>
          <a:xfrm>
            <a:off x="7135495" y="3703320"/>
            <a:ext cx="133985" cy="254635"/>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不变性：请勿滥用封装</a:t>
            </a:r>
            <a:endParaRPr lang="en-US"/>
          </a:p>
        </p:txBody>
      </p:sp>
      <p:sp>
        <p:nvSpPr>
          <p:cNvPr id="3" name="Content Placeholder 2"/>
          <p:cNvSpPr>
            <a:spLocks noGrp="1"/>
          </p:cNvSpPr>
          <p:nvPr>
            <p:ph sz="half" idx="1"/>
          </p:nvPr>
        </p:nvSpPr>
        <p:spPr/>
        <p:txBody>
          <a:bodyPr/>
          <a:lstStyle/>
          <a:p>
            <a:r>
              <a:rPr lang="zh-CN" altLang="en-US"/>
              <a:t>仅当出现“</a:t>
            </a:r>
            <a:r>
              <a:rPr lang="zh-CN" altLang="en-US">
                <a:sym typeface="+mn-ea"/>
              </a:rPr>
              <a:t>修改一个成员时，其他也成员要被修改，否则出错</a:t>
            </a:r>
            <a:r>
              <a:rPr lang="zh-CN" altLang="en-US"/>
              <a:t>”的现象时，才需要</a:t>
            </a:r>
            <a:r>
              <a:rPr lang="en-US" altLang="zh-CN">
                <a:sym typeface="+mn-ea"/>
              </a:rPr>
              <a:t>getter/setter </a:t>
            </a:r>
            <a:r>
              <a:rPr lang="zh-CN" altLang="en-US"/>
              <a:t>封装。</a:t>
            </a:r>
          </a:p>
          <a:p>
            <a:r>
              <a:rPr lang="zh-CN" altLang="en-US"/>
              <a:t>各个成员之间相互正交，比如数学矢量类</a:t>
            </a:r>
            <a:r>
              <a:rPr lang="en-US" altLang="zh-CN"/>
              <a:t> Vec3</a:t>
            </a:r>
            <a:r>
              <a:rPr lang="zh-CN" altLang="en-US"/>
              <a:t>，就没必要去搞封装，只会让程序员变得痛苦，同时还有一定性能损失：特别是如果</a:t>
            </a:r>
            <a:r>
              <a:rPr lang="en-US" altLang="zh-CN"/>
              <a:t> getter/setter </a:t>
            </a:r>
            <a:r>
              <a:rPr lang="zh-CN" altLang="en-US"/>
              <a:t>函数分离了声明和定义，实现在另一个文件时！</a:t>
            </a:r>
          </a:p>
        </p:txBody>
      </p:sp>
      <p:pic>
        <p:nvPicPr>
          <p:cNvPr id="5" name="Content Placeholder 4"/>
          <p:cNvPicPr>
            <a:picLocks noGrp="1" noChangeAspect="1"/>
          </p:cNvPicPr>
          <p:nvPr>
            <p:ph sz="half" idx="2"/>
          </p:nvPr>
        </p:nvPicPr>
        <p:blipFill>
          <a:blip r:embed="rId2"/>
          <a:stretch>
            <a:fillRect/>
          </a:stretch>
        </p:blipFill>
        <p:spPr>
          <a:xfrm>
            <a:off x="7119620" y="1871980"/>
            <a:ext cx="2905125" cy="42576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3"/>
          <p:cNvPicPr>
            <a:picLocks noGrp="1" noChangeAspect="1"/>
          </p:cNvPicPr>
          <p:nvPr>
            <p:ph sz="half" idx="2"/>
          </p:nvPr>
        </p:nvPicPr>
        <p:blipFill>
          <a:blip r:embed="rId2"/>
          <a:stretch>
            <a:fillRect/>
          </a:stretch>
        </p:blipFill>
        <p:spPr>
          <a:xfrm>
            <a:off x="6276975" y="1821180"/>
            <a:ext cx="4610100" cy="4351655"/>
          </a:xfrm>
          <a:prstGeom prst="rect">
            <a:avLst/>
          </a:prstGeom>
        </p:spPr>
      </p:pic>
      <p:sp>
        <p:nvSpPr>
          <p:cNvPr id="2" name="Title 1"/>
          <p:cNvSpPr>
            <a:spLocks noGrp="1"/>
          </p:cNvSpPr>
          <p:nvPr>
            <p:ph type="title"/>
          </p:nvPr>
        </p:nvSpPr>
        <p:spPr/>
        <p:txBody>
          <a:bodyPr/>
          <a:lstStyle/>
          <a:p>
            <a:r>
              <a:rPr lang="en-US" altLang="zh-CN">
                <a:sym typeface="+mn-ea"/>
              </a:rPr>
              <a:t>C++</a:t>
            </a:r>
            <a:r>
              <a:rPr lang="zh-CN" altLang="en-US">
                <a:sym typeface="+mn-ea"/>
              </a:rPr>
              <a:t>思想</a:t>
            </a:r>
            <a:r>
              <a:rPr lang="zh-CN" altLang="en-US"/>
              <a:t>：</a:t>
            </a:r>
            <a:r>
              <a:rPr lang="en-US" altLang="zh-CN"/>
              <a:t>RAII</a:t>
            </a:r>
            <a:r>
              <a:rPr lang="zh-CN" altLang="en-US"/>
              <a:t>（</a:t>
            </a:r>
            <a:r>
              <a:rPr lang="en-US" altLang="zh-CN"/>
              <a:t>Resource Acquisition Is Initialization</a:t>
            </a:r>
            <a:r>
              <a:rPr lang="zh-CN" altLang="en-US"/>
              <a:t>）</a:t>
            </a:r>
          </a:p>
        </p:txBody>
      </p:sp>
      <p:pic>
        <p:nvPicPr>
          <p:cNvPr id="8" name="Content Placeholder 7"/>
          <p:cNvPicPr>
            <a:picLocks noGrp="1" noChangeAspect="1"/>
          </p:cNvPicPr>
          <p:nvPr>
            <p:ph sz="half" idx="1"/>
          </p:nvPr>
        </p:nvPicPr>
        <p:blipFill>
          <a:blip r:embed="rId3"/>
          <a:stretch>
            <a:fillRect/>
          </a:stretch>
        </p:blipFill>
        <p:spPr>
          <a:xfrm>
            <a:off x="1088390" y="1821180"/>
            <a:ext cx="4319270" cy="4351655"/>
          </a:xfrm>
          <a:prstGeom prst="rect">
            <a:avLst/>
          </a:prstGeom>
        </p:spPr>
      </p:pic>
      <p:cxnSp>
        <p:nvCxnSpPr>
          <p:cNvPr id="9" name="Straight Connector 8"/>
          <p:cNvCxnSpPr/>
          <p:nvPr/>
        </p:nvCxnSpPr>
        <p:spPr>
          <a:xfrm>
            <a:off x="3115945" y="3249930"/>
            <a:ext cx="2258695"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787525" y="5866130"/>
            <a:ext cx="69469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679815" y="3182620"/>
            <a:ext cx="455295"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3115945" y="1216025"/>
            <a:ext cx="5334635" cy="368300"/>
          </a:xfrm>
          <a:prstGeom prst="rect">
            <a:avLst/>
          </a:prstGeom>
          <a:noFill/>
        </p:spPr>
        <p:txBody>
          <a:bodyPr wrap="square" rtlCol="0">
            <a:spAutoFit/>
          </a:bodyPr>
          <a:lstStyle/>
          <a:p>
            <a:r>
              <a:rPr lang="zh-CN" altLang="en-US">
                <a:sym typeface="+mn-ea"/>
              </a:rPr>
              <a:t>资源获取视为初始化，反之，资源释放视为销毁</a:t>
            </a:r>
          </a:p>
        </p:txBody>
      </p:sp>
      <p:sp>
        <p:nvSpPr>
          <p:cNvPr id="19" name="Text Box 18"/>
          <p:cNvSpPr txBox="1"/>
          <p:nvPr/>
        </p:nvSpPr>
        <p:spPr>
          <a:xfrm>
            <a:off x="3287395" y="6172835"/>
            <a:ext cx="5469255" cy="922020"/>
          </a:xfrm>
          <a:prstGeom prst="rect">
            <a:avLst/>
          </a:prstGeom>
          <a:noFill/>
        </p:spPr>
        <p:txBody>
          <a:bodyPr wrap="square" rtlCol="0">
            <a:spAutoFit/>
          </a:bodyPr>
          <a:lstStyle/>
          <a:p>
            <a:pPr algn="l"/>
            <a:r>
              <a:rPr lang="en-US">
                <a:sym typeface="+mn-ea"/>
              </a:rPr>
              <a:t>C++ </a:t>
            </a:r>
            <a:r>
              <a:rPr lang="zh-CN" altLang="en-US"/>
              <a:t>除了用于</a:t>
            </a:r>
            <a:r>
              <a:rPr lang="zh-CN" altLang="en-US" b="1"/>
              <a:t>初始化</a:t>
            </a:r>
            <a:r>
              <a:rPr lang="zh-CN" altLang="en-US">
                <a:sym typeface="+mn-ea"/>
              </a:rPr>
              <a:t>的</a:t>
            </a:r>
            <a:r>
              <a:rPr lang="zh-CN" altLang="en-US"/>
              <a:t>构造函数（</a:t>
            </a:r>
            <a:r>
              <a:rPr lang="en-US" altLang="zh-CN"/>
              <a:t>constructor</a:t>
            </a:r>
            <a:r>
              <a:rPr lang="zh-CN" altLang="en-US"/>
              <a:t>）</a:t>
            </a:r>
          </a:p>
          <a:p>
            <a:pPr algn="l"/>
            <a:r>
              <a:rPr lang="zh-CN" altLang="en-US"/>
              <a:t>还包括了用于</a:t>
            </a:r>
            <a:r>
              <a:rPr lang="zh-CN" altLang="en-US" b="1"/>
              <a:t>销毁</a:t>
            </a:r>
            <a:r>
              <a:rPr lang="zh-CN" altLang="en-US"/>
              <a:t>的解构函数（</a:t>
            </a:r>
            <a:r>
              <a:rPr lang="en-US" altLang="zh-CN"/>
              <a:t>destructor</a:t>
            </a:r>
            <a:r>
              <a:rPr lang="zh-CN" altLang="en-US"/>
              <a:t>）</a:t>
            </a:r>
          </a:p>
          <a:p>
            <a:pPr algn="l"/>
            <a:endParaRPr lang="en-US" altLang="zh-CN"/>
          </a:p>
        </p:txBody>
      </p:sp>
      <p:sp>
        <p:nvSpPr>
          <p:cNvPr id="21" name="Text Box 20"/>
          <p:cNvSpPr txBox="1"/>
          <p:nvPr/>
        </p:nvSpPr>
        <p:spPr>
          <a:xfrm>
            <a:off x="7995285" y="5621020"/>
            <a:ext cx="2759075" cy="368300"/>
          </a:xfrm>
          <a:prstGeom prst="rect">
            <a:avLst/>
          </a:prstGeom>
          <a:noFill/>
        </p:spPr>
        <p:txBody>
          <a:bodyPr wrap="square" rtlCol="0">
            <a:spAutoFit/>
          </a:bodyPr>
          <a:lstStyle/>
          <a:p>
            <a:r>
              <a:rPr lang="zh-CN" altLang="en-US">
                <a:solidFill>
                  <a:srgbClr val="FF0000"/>
                </a:solidFill>
                <a:effectLst>
                  <a:outerShdw blurRad="38100" dist="19050" dir="2700000" algn="tl" rotWithShape="0">
                    <a:schemeClr val="dk1">
                      <a:alpha val="40000"/>
                    </a:schemeClr>
                  </a:outerShdw>
                </a:effectLst>
                <a:sym typeface="+mn-ea"/>
              </a:rPr>
              <a:t>离开</a:t>
            </a:r>
            <a:r>
              <a:rPr lang="en-US" altLang="zh-CN">
                <a:solidFill>
                  <a:srgbClr val="FF0000"/>
                </a:solidFill>
                <a:effectLst>
                  <a:outerShdw blurRad="38100" dist="19050" dir="2700000" algn="tl" rotWithShape="0">
                    <a:schemeClr val="dk1">
                      <a:alpha val="40000"/>
                    </a:schemeClr>
                  </a:outerShdw>
                </a:effectLst>
                <a:sym typeface="+mn-ea"/>
              </a:rPr>
              <a:t> {} </a:t>
            </a:r>
            <a:r>
              <a:rPr lang="zh-CN" altLang="en-US">
                <a:solidFill>
                  <a:srgbClr val="FF0000"/>
                </a:solidFill>
                <a:effectLst>
                  <a:outerShdw blurRad="38100" dist="19050" dir="2700000" algn="tl" rotWithShape="0">
                    <a:schemeClr val="dk1">
                      <a:alpha val="40000"/>
                    </a:schemeClr>
                  </a:outerShdw>
                </a:effectLst>
                <a:sym typeface="+mn-ea"/>
              </a:rPr>
              <a:t>作用域自动释放</a:t>
            </a:r>
          </a:p>
        </p:txBody>
      </p:sp>
      <p:sp>
        <p:nvSpPr>
          <p:cNvPr id="22" name="Text Box 21"/>
          <p:cNvSpPr txBox="1"/>
          <p:nvPr/>
        </p:nvSpPr>
        <p:spPr>
          <a:xfrm>
            <a:off x="2544445" y="5621020"/>
            <a:ext cx="2759075" cy="368300"/>
          </a:xfrm>
          <a:prstGeom prst="rect">
            <a:avLst/>
          </a:prstGeom>
          <a:noFill/>
        </p:spPr>
        <p:txBody>
          <a:bodyPr wrap="square" rtlCol="0">
            <a:spAutoFit/>
          </a:bodyPr>
          <a:lstStyle/>
          <a:p>
            <a:r>
              <a:rPr lang="zh-CN">
                <a:solidFill>
                  <a:srgbClr val="FF0000"/>
                </a:solidFill>
                <a:effectLst>
                  <a:outerShdw blurRad="38100" dist="19050" dir="2700000" algn="tl" rotWithShape="0">
                    <a:schemeClr val="dk1">
                      <a:alpha val="40000"/>
                    </a:schemeClr>
                  </a:outerShdw>
                </a:effectLst>
                <a:sym typeface="+mn-ea"/>
              </a:rPr>
              <a:t>手动</a:t>
            </a:r>
            <a:r>
              <a:rPr lang="zh-CN" altLang="en-US">
                <a:solidFill>
                  <a:srgbClr val="FF0000"/>
                </a:solidFill>
                <a:effectLst>
                  <a:outerShdw blurRad="38100" dist="19050" dir="2700000" algn="tl" rotWithShape="0">
                    <a:schemeClr val="dk1">
                      <a:alpha val="40000"/>
                    </a:schemeClr>
                  </a:outerShdw>
                </a:effectLst>
                <a:sym typeface="+mn-ea"/>
              </a:rPr>
              <a:t>释放</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p:cNvPicPr>
            <a:picLocks noGrp="1" noChangeAspect="1"/>
          </p:cNvPicPr>
          <p:nvPr>
            <p:ph sz="half" idx="2"/>
          </p:nvPr>
        </p:nvPicPr>
        <p:blipFill>
          <a:blip r:embed="rId3"/>
          <a:stretch>
            <a:fillRect/>
          </a:stretch>
        </p:blipFill>
        <p:spPr>
          <a:xfrm>
            <a:off x="6400165" y="1825625"/>
            <a:ext cx="4344035" cy="4351655"/>
          </a:xfrm>
          <a:prstGeom prst="rect">
            <a:avLst/>
          </a:prstGeom>
        </p:spPr>
      </p:pic>
      <p:sp>
        <p:nvSpPr>
          <p:cNvPr id="2" name="Title 1"/>
          <p:cNvSpPr>
            <a:spLocks noGrp="1"/>
          </p:cNvSpPr>
          <p:nvPr>
            <p:ph type="title"/>
          </p:nvPr>
        </p:nvSpPr>
        <p:spPr/>
        <p:txBody>
          <a:bodyPr/>
          <a:lstStyle/>
          <a:p>
            <a:r>
              <a:rPr lang="en-US"/>
              <a:t>RAII</a:t>
            </a:r>
            <a:r>
              <a:rPr lang="zh-CN" altLang="en-US"/>
              <a:t>：避免犯错误</a:t>
            </a:r>
          </a:p>
        </p:txBody>
      </p:sp>
      <p:sp>
        <p:nvSpPr>
          <p:cNvPr id="6" name="Text Box 5"/>
          <p:cNvSpPr txBox="1"/>
          <p:nvPr/>
        </p:nvSpPr>
        <p:spPr>
          <a:xfrm>
            <a:off x="6058535" y="460375"/>
            <a:ext cx="5304155" cy="922020"/>
          </a:xfrm>
          <a:prstGeom prst="rect">
            <a:avLst/>
          </a:prstGeom>
          <a:noFill/>
        </p:spPr>
        <p:txBody>
          <a:bodyPr wrap="square" rtlCol="0">
            <a:spAutoFit/>
          </a:bodyPr>
          <a:lstStyle/>
          <a:p>
            <a:r>
              <a:rPr lang="en-US"/>
              <a:t>与 Java</a:t>
            </a:r>
            <a:r>
              <a:rPr lang="zh-CN" altLang="en-US"/>
              <a:t>，</a:t>
            </a:r>
            <a:r>
              <a:rPr lang="en-US" altLang="zh-CN"/>
              <a:t>Python </a:t>
            </a:r>
            <a:r>
              <a:rPr lang="zh-CN" altLang="en-US"/>
              <a:t>等</a:t>
            </a:r>
            <a:r>
              <a:rPr lang="en-US"/>
              <a:t>垃圾回收语言不同</a:t>
            </a:r>
            <a:r>
              <a:rPr lang="zh-CN" altLang="en-US"/>
              <a:t>，</a:t>
            </a:r>
            <a:r>
              <a:rPr lang="en-US" altLang="zh-CN"/>
              <a:t>C++ </a:t>
            </a:r>
            <a:r>
              <a:rPr lang="zh-CN" altLang="en-US"/>
              <a:t>的解构函数是显式的，离开作用域自动销毁，毫不含糊（有好处也有坏处，对高性能计算而言利大于弊）</a:t>
            </a:r>
          </a:p>
        </p:txBody>
      </p:sp>
      <p:pic>
        <p:nvPicPr>
          <p:cNvPr id="18" name="Content Placeholder 17"/>
          <p:cNvPicPr>
            <a:picLocks noGrp="1" noChangeAspect="1"/>
          </p:cNvPicPr>
          <p:nvPr>
            <p:ph sz="half" idx="1"/>
          </p:nvPr>
        </p:nvPicPr>
        <p:blipFill>
          <a:blip r:embed="rId4"/>
          <a:stretch>
            <a:fillRect/>
          </a:stretch>
        </p:blipFill>
        <p:spPr>
          <a:xfrm>
            <a:off x="1737360" y="1825625"/>
            <a:ext cx="3001645" cy="4351655"/>
          </a:xfrm>
          <a:prstGeom prst="rect">
            <a:avLst/>
          </a:prstGeom>
        </p:spPr>
      </p:pic>
      <p:sp>
        <p:nvSpPr>
          <p:cNvPr id="3" name="Text Box 2"/>
          <p:cNvSpPr txBox="1"/>
          <p:nvPr/>
        </p:nvSpPr>
        <p:spPr>
          <a:xfrm>
            <a:off x="1199515" y="1180465"/>
            <a:ext cx="4354195" cy="645160"/>
          </a:xfrm>
          <a:prstGeom prst="rect">
            <a:avLst/>
          </a:prstGeom>
          <a:noFill/>
        </p:spPr>
        <p:txBody>
          <a:bodyPr wrap="square" rtlCol="0">
            <a:spAutoFit/>
          </a:bodyPr>
          <a:lstStyle/>
          <a:p>
            <a:r>
              <a:rPr lang="zh-CN" altLang="en-US"/>
              <a:t>如果没有解构函数，则每个带有返回的分支都要手动释放所有之前的资源</a:t>
            </a:r>
            <a:r>
              <a:rPr lang="en-US" altLang="zh-CN"/>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RAII</a:t>
            </a:r>
            <a:r>
              <a:rPr lang="zh-CN" altLang="en-US"/>
              <a:t>：异常安全（</a:t>
            </a:r>
            <a:r>
              <a:rPr lang="en-US" altLang="zh-CN"/>
              <a:t>exception-safe</a:t>
            </a:r>
            <a:r>
              <a:rPr lang="zh-CN" altLang="en-US"/>
              <a:t>）</a:t>
            </a:r>
          </a:p>
        </p:txBody>
      </p:sp>
      <p:sp>
        <p:nvSpPr>
          <p:cNvPr id="6" name="Text Box 5"/>
          <p:cNvSpPr txBox="1"/>
          <p:nvPr/>
        </p:nvSpPr>
        <p:spPr>
          <a:xfrm>
            <a:off x="2858135" y="1503045"/>
            <a:ext cx="6333490" cy="645160"/>
          </a:xfrm>
          <a:prstGeom prst="rect">
            <a:avLst/>
          </a:prstGeom>
          <a:noFill/>
        </p:spPr>
        <p:txBody>
          <a:bodyPr wrap="square" rtlCol="0">
            <a:spAutoFit/>
          </a:bodyPr>
          <a:lstStyle/>
          <a:p>
            <a:r>
              <a:rPr lang="en-US"/>
              <a:t>C++ </a:t>
            </a:r>
            <a:r>
              <a:rPr lang="zh-CN" altLang="en-US"/>
              <a:t>标准保证当异常发生时，会调用已创建对象的解构函数。</a:t>
            </a:r>
          </a:p>
          <a:p>
            <a:r>
              <a:rPr lang="zh-CN" altLang="en-US"/>
              <a:t>因此</a:t>
            </a:r>
            <a:r>
              <a:rPr lang="en-US" altLang="zh-CN"/>
              <a:t> C++ </a:t>
            </a:r>
            <a:r>
              <a:rPr lang="zh-CN" altLang="en-US"/>
              <a:t>中没有（也不需要</a:t>
            </a:r>
            <a:r>
              <a:rPr lang="zh-CN" altLang="en-US">
                <a:sym typeface="+mn-ea"/>
              </a:rPr>
              <a:t>）</a:t>
            </a:r>
            <a:r>
              <a:rPr lang="en-US" altLang="zh-CN"/>
              <a:t> finally </a:t>
            </a:r>
            <a:r>
              <a:rPr lang="zh-CN" altLang="en-US"/>
              <a:t>语句。</a:t>
            </a:r>
          </a:p>
        </p:txBody>
      </p:sp>
      <p:sp>
        <p:nvSpPr>
          <p:cNvPr id="8" name="Text Box 7"/>
          <p:cNvSpPr txBox="1"/>
          <p:nvPr/>
        </p:nvSpPr>
        <p:spPr>
          <a:xfrm>
            <a:off x="1552575" y="4732020"/>
            <a:ext cx="2830830" cy="2030095"/>
          </a:xfrm>
          <a:prstGeom prst="rect">
            <a:avLst/>
          </a:prstGeom>
          <a:noFill/>
        </p:spPr>
        <p:txBody>
          <a:bodyPr wrap="square" rtlCol="0">
            <a:spAutoFit/>
          </a:bodyPr>
          <a:lstStyle/>
          <a:p>
            <a:r>
              <a:rPr lang="zh-CN" altLang="en-US"/>
              <a:t>如果此处不关闭，则可等待稍后</a:t>
            </a:r>
            <a:r>
              <a:rPr lang="zh-CN"/>
              <a:t>垃圾回收</a:t>
            </a:r>
            <a:r>
              <a:rPr lang="zh-CN" altLang="en-US"/>
              <a:t>时关闭。</a:t>
            </a:r>
          </a:p>
          <a:p>
            <a:r>
              <a:rPr lang="zh-CN" altLang="en-US"/>
              <a:t>虽然最后还是关了，但如果对</a:t>
            </a:r>
            <a:r>
              <a:rPr lang="zh-CN" altLang="en-US" b="1"/>
              <a:t>时序</a:t>
            </a:r>
            <a:r>
              <a:rPr lang="zh-CN" altLang="en-US"/>
              <a:t>有要求或对</a:t>
            </a:r>
            <a:r>
              <a:rPr lang="zh-CN" altLang="en-US" b="1"/>
              <a:t>性能</a:t>
            </a:r>
            <a:r>
              <a:rPr lang="zh-CN" altLang="en-US"/>
              <a:t>有要求就不能依靠</a:t>
            </a:r>
            <a:r>
              <a:rPr lang="en-US" altLang="zh-CN"/>
              <a:t> GC</a:t>
            </a:r>
            <a:r>
              <a:rPr lang="zh-CN" altLang="en-US"/>
              <a:t>。</a:t>
            </a:r>
          </a:p>
          <a:p>
            <a:r>
              <a:rPr lang="zh-CN" altLang="en-US"/>
              <a:t>比如</a:t>
            </a:r>
            <a:r>
              <a:rPr lang="en-US" altLang="zh-CN"/>
              <a:t> mutex </a:t>
            </a:r>
            <a:r>
              <a:rPr lang="zh-CN" altLang="en-US"/>
              <a:t>忘记</a:t>
            </a:r>
            <a:r>
              <a:rPr lang="en-US" altLang="zh-CN"/>
              <a:t> unlock </a:t>
            </a:r>
            <a:r>
              <a:rPr lang="zh-CN" altLang="en-US"/>
              <a:t>造成</a:t>
            </a:r>
            <a:r>
              <a:rPr lang="zh-CN" altLang="en-US" b="1"/>
              <a:t>死锁</a:t>
            </a:r>
            <a:r>
              <a:rPr lang="zh-CN" altLang="en-US"/>
              <a:t>等等</a:t>
            </a:r>
            <a:r>
              <a:rPr lang="en-US" altLang="zh-CN"/>
              <a:t>……</a:t>
            </a:r>
          </a:p>
        </p:txBody>
      </p:sp>
      <p:pic>
        <p:nvPicPr>
          <p:cNvPr id="7" name="Content Placeholder 6"/>
          <p:cNvPicPr>
            <a:picLocks noGrp="1" noChangeAspect="1"/>
          </p:cNvPicPr>
          <p:nvPr>
            <p:ph sz="half" idx="2"/>
          </p:nvPr>
        </p:nvPicPr>
        <p:blipFill>
          <a:blip r:embed="rId2"/>
          <a:stretch>
            <a:fillRect/>
          </a:stretch>
        </p:blipFill>
        <p:spPr>
          <a:xfrm>
            <a:off x="5981700" y="2625725"/>
            <a:ext cx="5181600" cy="2750185"/>
          </a:xfrm>
          <a:prstGeom prst="rect">
            <a:avLst/>
          </a:prstGeom>
        </p:spPr>
      </p:pic>
      <p:pic>
        <p:nvPicPr>
          <p:cNvPr id="10" name="Picture 9"/>
          <p:cNvPicPr>
            <a:picLocks noChangeAspect="1"/>
          </p:cNvPicPr>
          <p:nvPr/>
        </p:nvPicPr>
        <p:blipFill>
          <a:blip r:embed="rId3"/>
          <a:stretch>
            <a:fillRect/>
          </a:stretch>
        </p:blipFill>
        <p:spPr>
          <a:xfrm>
            <a:off x="7231380" y="6103620"/>
            <a:ext cx="4960620" cy="754380"/>
          </a:xfrm>
          <a:prstGeom prst="rect">
            <a:avLst/>
          </a:prstGeom>
        </p:spPr>
      </p:pic>
      <p:pic>
        <p:nvPicPr>
          <p:cNvPr id="12" name="Content Placeholder 11"/>
          <p:cNvPicPr>
            <a:picLocks noGrp="1" noChangeAspect="1"/>
          </p:cNvPicPr>
          <p:nvPr>
            <p:ph sz="half" idx="1"/>
          </p:nvPr>
        </p:nvPicPr>
        <p:blipFill>
          <a:blip r:embed="rId4"/>
          <a:stretch>
            <a:fillRect/>
          </a:stretch>
        </p:blipFill>
        <p:spPr>
          <a:xfrm>
            <a:off x="1287780" y="3138805"/>
            <a:ext cx="3900805" cy="14071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11_nidoshin8_202107041739"/>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ltLang="zh-CN"/>
              <a:t>RAII</a:t>
            </a:r>
            <a:r>
              <a:rPr lang="zh-CN" altLang="en-US"/>
              <a:t>：离不开构造函数</a:t>
            </a:r>
          </a:p>
        </p:txBody>
      </p:sp>
      <p:sp>
        <p:nvSpPr>
          <p:cNvPr id="3" name="Content Placeholder 2"/>
          <p:cNvSpPr>
            <a:spLocks noGrp="1"/>
          </p:cNvSpPr>
          <p:nvPr>
            <p:ph idx="1"/>
          </p:nvPr>
        </p:nvSpPr>
        <p:spPr/>
        <p:txBody>
          <a:bodyPr>
            <a:noAutofit/>
          </a:bodyPr>
          <a:lstStyle/>
          <a:p>
            <a:r>
              <a:rPr lang="zh-CN" altLang="en-US" sz="1600"/>
              <a:t>如题，那么如何定义构造函数呢？</a:t>
            </a:r>
            <a:endParaRPr lang="en-US" altLang="zh-CN" sz="1600"/>
          </a:p>
        </p:txBody>
      </p:sp>
      <p:sp>
        <p:nvSpPr>
          <p:cNvPr id="4" name="Text Box 3"/>
          <p:cNvSpPr txBox="1"/>
          <p:nvPr/>
        </p:nvSpPr>
        <p:spPr>
          <a:xfrm>
            <a:off x="0" y="6644005"/>
            <a:ext cx="980440" cy="213995"/>
          </a:xfrm>
          <a:prstGeom prst="rect">
            <a:avLst/>
          </a:prstGeom>
          <a:noFill/>
        </p:spPr>
        <p:txBody>
          <a:bodyPr wrap="square" rtlCol="0">
            <a:spAutoFit/>
          </a:bodyPr>
          <a:lstStyle/>
          <a:p>
            <a:r>
              <a:rPr lang="en-US" sz="800">
                <a:solidFill>
                  <a:schemeClr val="bg1"/>
                </a:solidFill>
                <a:latin typeface="Adobe New Century Schoolbook" charset="0"/>
                <a:cs typeface="Adobe New Century Schoolbook" charset="0"/>
              </a:rPr>
              <a:t>BV1h64y197Fd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a:t>自定义构造函数：无参数</a:t>
            </a:r>
          </a:p>
        </p:txBody>
      </p:sp>
      <p:pic>
        <p:nvPicPr>
          <p:cNvPr id="11" name="Content Placeholder 10"/>
          <p:cNvPicPr>
            <a:picLocks noGrp="1" noChangeAspect="1"/>
          </p:cNvPicPr>
          <p:nvPr>
            <p:ph idx="1"/>
          </p:nvPr>
        </p:nvPicPr>
        <p:blipFill>
          <a:blip r:embed="rId2"/>
          <a:stretch>
            <a:fillRect/>
          </a:stretch>
        </p:blipFill>
        <p:spPr>
          <a:xfrm>
            <a:off x="2674620" y="1273175"/>
            <a:ext cx="6461760" cy="5457190"/>
          </a:xfrm>
          <a:prstGeom prst="rect">
            <a:avLst/>
          </a:prstGeom>
        </p:spPr>
      </p:pic>
      <p:pic>
        <p:nvPicPr>
          <p:cNvPr id="12" name="Picture 11"/>
          <p:cNvPicPr>
            <a:picLocks noChangeAspect="1"/>
          </p:cNvPicPr>
          <p:nvPr/>
        </p:nvPicPr>
        <p:blipFill>
          <a:blip r:embed="rId3"/>
          <a:stretch>
            <a:fillRect/>
          </a:stretch>
        </p:blipFill>
        <p:spPr>
          <a:xfrm>
            <a:off x="10107930" y="6024245"/>
            <a:ext cx="2084070" cy="833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a:t>自定义构造函数：</a:t>
            </a:r>
            <a:r>
              <a:rPr lang="zh-CN" altLang="en-US">
                <a:sym typeface="+mn-ea"/>
              </a:rPr>
              <a:t>无参数（</a:t>
            </a:r>
            <a:r>
              <a:rPr lang="zh-CN" altLang="en-US"/>
              <a:t>使用初始化表达式</a:t>
            </a:r>
            <a:r>
              <a:rPr lang="zh-CN" altLang="en-US">
                <a:sym typeface="+mn-ea"/>
              </a:rPr>
              <a:t>）</a:t>
            </a:r>
            <a:endParaRPr lang="zh-CN" altLang="en-US"/>
          </a:p>
        </p:txBody>
      </p:sp>
      <p:pic>
        <p:nvPicPr>
          <p:cNvPr id="8" name="Content Placeholder 7"/>
          <p:cNvPicPr>
            <a:picLocks noGrp="1" noChangeAspect="1"/>
          </p:cNvPicPr>
          <p:nvPr>
            <p:ph idx="1"/>
          </p:nvPr>
        </p:nvPicPr>
        <p:blipFill>
          <a:blip r:embed="rId2"/>
          <a:stretch>
            <a:fillRect/>
          </a:stretch>
        </p:blipFill>
        <p:spPr>
          <a:xfrm>
            <a:off x="2414270" y="1381125"/>
            <a:ext cx="6981190" cy="5241290"/>
          </a:xfrm>
          <a:prstGeom prst="rect">
            <a:avLst/>
          </a:prstGeom>
        </p:spPr>
      </p:pic>
      <p:pic>
        <p:nvPicPr>
          <p:cNvPr id="12" name="Picture 11"/>
          <p:cNvPicPr>
            <a:picLocks noChangeAspect="1"/>
          </p:cNvPicPr>
          <p:nvPr/>
        </p:nvPicPr>
        <p:blipFill>
          <a:blip r:embed="rId3"/>
          <a:stretch>
            <a:fillRect/>
          </a:stretch>
        </p:blipFill>
        <p:spPr>
          <a:xfrm>
            <a:off x="10107930" y="6024245"/>
            <a:ext cx="2084070" cy="833755"/>
          </a:xfrm>
          <a:prstGeom prst="rect">
            <a:avLst/>
          </a:prstGeom>
        </p:spPr>
      </p:pic>
      <p:sp>
        <p:nvSpPr>
          <p:cNvPr id="2" name="Text Box 1"/>
          <p:cNvSpPr txBox="1"/>
          <p:nvPr/>
        </p:nvSpPr>
        <p:spPr>
          <a:xfrm>
            <a:off x="7551420" y="81915"/>
            <a:ext cx="3862705" cy="1198880"/>
          </a:xfrm>
          <a:prstGeom prst="rect">
            <a:avLst/>
          </a:prstGeom>
          <a:noFill/>
        </p:spPr>
        <p:txBody>
          <a:bodyPr wrap="square" rtlCol="0">
            <a:spAutoFit/>
          </a:bodyPr>
          <a:lstStyle/>
          <a:p>
            <a:r>
              <a:rPr lang="zh-CN" altLang="en-US"/>
              <a:t>为什么需要初始化表达式？</a:t>
            </a:r>
          </a:p>
          <a:p>
            <a:r>
              <a:rPr lang="en-US" altLang="zh-CN"/>
              <a:t>1. </a:t>
            </a:r>
            <a:r>
              <a:rPr lang="zh-CN" altLang="en-US"/>
              <a:t>假如类成员为</a:t>
            </a:r>
            <a:r>
              <a:rPr lang="en-US" altLang="zh-CN"/>
              <a:t> const </a:t>
            </a:r>
            <a:r>
              <a:rPr lang="zh-CN" altLang="en-US"/>
              <a:t>和引用</a:t>
            </a:r>
          </a:p>
          <a:p>
            <a:r>
              <a:rPr lang="en-US" altLang="zh-CN"/>
              <a:t>2. </a:t>
            </a:r>
            <a:r>
              <a:rPr lang="zh-CN" altLang="en-US"/>
              <a:t>假如类成员没有无参构造函数</a:t>
            </a:r>
          </a:p>
          <a:p>
            <a:r>
              <a:rPr lang="en-US" altLang="zh-CN"/>
              <a:t>3. </a:t>
            </a:r>
            <a:r>
              <a:rPr lang="zh-CN" altLang="en-US"/>
              <a:t>避免重复初始化，更高效</a:t>
            </a:r>
          </a:p>
        </p:txBody>
      </p:sp>
      <p:cxnSp>
        <p:nvCxnSpPr>
          <p:cNvPr id="3" name="Straight Connector 2"/>
          <p:cNvCxnSpPr/>
          <p:nvPr/>
        </p:nvCxnSpPr>
        <p:spPr>
          <a:xfrm>
            <a:off x="4168775" y="3459480"/>
            <a:ext cx="3260090" cy="0"/>
          </a:xfrm>
          <a:prstGeom prst="line">
            <a:avLst/>
          </a:prstGeom>
          <a:ln w="3175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自定义构造函数：多个参数</a:t>
            </a:r>
            <a:endParaRPr lang="en-US"/>
          </a:p>
        </p:txBody>
      </p:sp>
      <p:pic>
        <p:nvPicPr>
          <p:cNvPr id="6" name="Content Placeholder 5"/>
          <p:cNvPicPr>
            <a:picLocks noGrp="1" noChangeAspect="1"/>
          </p:cNvPicPr>
          <p:nvPr>
            <p:ph idx="1"/>
          </p:nvPr>
        </p:nvPicPr>
        <p:blipFill>
          <a:blip r:embed="rId2"/>
          <a:stretch>
            <a:fillRect/>
          </a:stretch>
        </p:blipFill>
        <p:spPr>
          <a:xfrm>
            <a:off x="2253615" y="1825625"/>
            <a:ext cx="7303135" cy="4351655"/>
          </a:xfrm>
          <a:prstGeom prst="rect">
            <a:avLst/>
          </a:prstGeom>
        </p:spPr>
      </p:pic>
      <p:pic>
        <p:nvPicPr>
          <p:cNvPr id="12" name="Picture 11"/>
          <p:cNvPicPr>
            <a:picLocks noChangeAspect="1"/>
          </p:cNvPicPr>
          <p:nvPr/>
        </p:nvPicPr>
        <p:blipFill>
          <a:blip r:embed="rId3"/>
          <a:stretch>
            <a:fillRect/>
          </a:stretch>
        </p:blipFill>
        <p:spPr>
          <a:xfrm>
            <a:off x="10107930" y="6024245"/>
            <a:ext cx="2084070" cy="833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从一个案例看</a:t>
            </a:r>
            <a:r>
              <a:rPr lang="en-US" altLang="zh-CN"/>
              <a:t> </a:t>
            </a:r>
            <a:r>
              <a:rPr lang="en-US"/>
              <a:t>C++ </a:t>
            </a:r>
            <a:r>
              <a:rPr lang="zh-CN" altLang="en-US"/>
              <a:t>的历史</a:t>
            </a:r>
          </a:p>
        </p:txBody>
      </p:sp>
      <p:pic>
        <p:nvPicPr>
          <p:cNvPr id="3" name="Content Placeholder 2"/>
          <p:cNvPicPr>
            <a:picLocks noGrp="1" noChangeAspect="1"/>
          </p:cNvPicPr>
          <p:nvPr>
            <p:ph idx="1"/>
          </p:nvPr>
        </p:nvPicPr>
        <p:blipFill>
          <a:blip r:embed="rId3"/>
          <a:stretch>
            <a:fillRect/>
          </a:stretch>
        </p:blipFill>
        <p:spPr>
          <a:xfrm>
            <a:off x="4098290" y="3315335"/>
            <a:ext cx="3614420" cy="1372235"/>
          </a:xfrm>
          <a:prstGeom prst="rect">
            <a:avLst/>
          </a:prstGeom>
        </p:spPr>
      </p:pic>
      <p:sp>
        <p:nvSpPr>
          <p:cNvPr id="6" name="Content Placeholder 2"/>
          <p:cNvSpPr>
            <a:spLocks noGrp="1"/>
          </p:cNvSpPr>
          <p:nvPr/>
        </p:nvSpPr>
        <p:spPr>
          <a:xfrm>
            <a:off x="6477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zh-CN" altLang="en-US"/>
              <a:t>求一个列表中所有数的和：</a:t>
            </a:r>
          </a:p>
        </p:txBody>
      </p:sp>
      <p:sp>
        <p:nvSpPr>
          <p:cNvPr id="5" name="Text Box 4"/>
          <p:cNvSpPr txBox="1"/>
          <p:nvPr/>
        </p:nvSpPr>
        <p:spPr>
          <a:xfrm>
            <a:off x="4865370" y="0"/>
            <a:ext cx="7326630" cy="2676525"/>
          </a:xfrm>
          <a:prstGeom prst="rect">
            <a:avLst/>
          </a:prstGeom>
          <a:noFill/>
        </p:spPr>
        <p:txBody>
          <a:bodyPr wrap="square" rtlCol="0" anchor="t">
            <a:spAutoFit/>
          </a:bodyPr>
          <a:lstStyle/>
          <a:p>
            <a:r>
              <a:rPr lang="en-US" sz="1200">
                <a:solidFill>
                  <a:schemeClr val="bg1">
                    <a:lumMod val="50000"/>
                  </a:schemeClr>
                </a:solidFill>
              </a:rPr>
              <a:t># 参考资料</a:t>
            </a:r>
          </a:p>
          <a:p>
            <a:endParaRPr lang="en-US" sz="1200">
              <a:solidFill>
                <a:schemeClr val="bg1">
                  <a:lumMod val="50000"/>
                </a:schemeClr>
              </a:solidFill>
            </a:endParaRPr>
          </a:p>
          <a:p>
            <a:r>
              <a:rPr lang="en-US" sz="1200">
                <a:solidFill>
                  <a:schemeClr val="bg1">
                    <a:lumMod val="50000"/>
                  </a:schemeClr>
                </a:solidFill>
              </a:rPr>
              <a:t>- [热心观众整理的学习资料](https://github.com/jiayaozhang/OpenVDB_and_TBB)</a:t>
            </a:r>
          </a:p>
          <a:p>
            <a:r>
              <a:rPr lang="en-US" sz="1200">
                <a:solidFill>
                  <a:schemeClr val="bg1">
                    <a:lumMod val="50000"/>
                  </a:schemeClr>
                </a:solidFill>
              </a:rPr>
              <a:t>- [C++ 官方文档](https://en.cppreference.com/w/)</a:t>
            </a:r>
          </a:p>
          <a:p>
            <a:r>
              <a:rPr lang="en-US" sz="1200">
                <a:solidFill>
                  <a:schemeClr val="bg1">
                    <a:lumMod val="50000"/>
                  </a:schemeClr>
                </a:solidFill>
              </a:rPr>
              <a:t>- [C++ 核心开发规范](https://github.com/isocpp/CppCoreGuidelines/blob/master/CppCoreGuidelines.md)</a:t>
            </a:r>
          </a:p>
          <a:p>
            <a:r>
              <a:rPr lang="en-US" sz="1200">
                <a:solidFill>
                  <a:schemeClr val="bg1">
                    <a:lumMod val="50000"/>
                  </a:schemeClr>
                </a:solidFill>
              </a:rPr>
              <a:t>- [LearnCpp 中文版](https://learncpp-cn.github.io/)</a:t>
            </a:r>
          </a:p>
          <a:p>
            <a:r>
              <a:rPr lang="en-US" sz="1200">
                <a:solidFill>
                  <a:schemeClr val="bg1">
                    <a:lumMod val="50000"/>
                  </a:schemeClr>
                </a:solidFill>
              </a:rPr>
              <a:t>- [C++ 并发编程实战](https://www.bookstack.cn/read/Cpp_Concurrency_In_Action/README.md)</a:t>
            </a:r>
          </a:p>
          <a:p>
            <a:r>
              <a:rPr lang="en-US" sz="1200">
                <a:solidFill>
                  <a:schemeClr val="bg1">
                    <a:lumMod val="50000"/>
                  </a:schemeClr>
                </a:solidFill>
              </a:rPr>
              <a:t>- [因特尔 TBB 编程指南](https://www.inf.ed.ac.uk/teaching/courses/ppls/TBBtutorial.pdf)</a:t>
            </a:r>
          </a:p>
          <a:p>
            <a:r>
              <a:rPr lang="en-US" sz="1200">
                <a:solidFill>
                  <a:schemeClr val="bg1">
                    <a:lumMod val="50000"/>
                  </a:schemeClr>
                </a:solidFill>
              </a:rPr>
              <a:t>- [并行体系结构与编程 (CMU 15-418)](https://www.bilibili.com/video/av48153629/)</a:t>
            </a:r>
          </a:p>
          <a:p>
            <a:r>
              <a:rPr lang="en-US" sz="1200">
                <a:solidFill>
                  <a:schemeClr val="bg1">
                    <a:lumMod val="50000"/>
                  </a:schemeClr>
                </a:solidFill>
              </a:rPr>
              <a:t>- [深入理解计算机原理 (CSAPP)](http://csapp.cs.cmu.edu/)</a:t>
            </a:r>
          </a:p>
          <a:p>
            <a:r>
              <a:rPr lang="en-US" sz="1200">
                <a:solidFill>
                  <a:schemeClr val="bg1">
                    <a:lumMod val="50000"/>
                  </a:schemeClr>
                </a:solidFill>
              </a:rPr>
              <a:t>- [CMake “菜谱”](https://www.bookstack.cn/read/CMake-Cookbook/README.md)</a:t>
            </a:r>
          </a:p>
          <a:p>
            <a:r>
              <a:rPr lang="en-US" sz="1200">
                <a:solidFill>
                  <a:schemeClr val="bg1">
                    <a:lumMod val="50000"/>
                  </a:schemeClr>
                </a:solidFill>
              </a:rPr>
              <a:t>- [CMake 官方文档](https://cmake.org/cmake/help/latest/)</a:t>
            </a:r>
          </a:p>
          <a:p>
            <a:r>
              <a:rPr lang="en-US" sz="1200">
                <a:solidFill>
                  <a:schemeClr val="bg1">
                    <a:lumMod val="50000"/>
                  </a:schemeClr>
                </a:solidFill>
              </a:rPr>
              <a:t>- [Git 官方文档](https://git-scm.com/doc)</a:t>
            </a:r>
          </a:p>
          <a:p>
            <a:r>
              <a:rPr lang="en-US" sz="1200">
                <a:solidFill>
                  <a:schemeClr val="bg1">
                    <a:lumMod val="50000"/>
                  </a:schemeClr>
                </a:solidFill>
              </a:rPr>
              <a:t>- [GitHub 官方文档](https://docs.github.com/en)</a:t>
            </a:r>
            <a:endParaRPr lang="en-US" altLang="zh-CN" sz="1200">
              <a:solidFill>
                <a:schemeClr val="bg1">
                  <a:lumMod val="5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自定义构造函数：单个参数</a:t>
            </a:r>
            <a:endParaRPr lang="en-US"/>
          </a:p>
        </p:txBody>
      </p:sp>
      <p:pic>
        <p:nvPicPr>
          <p:cNvPr id="5" name="Picture 4"/>
          <p:cNvPicPr>
            <a:picLocks noChangeAspect="1"/>
          </p:cNvPicPr>
          <p:nvPr/>
        </p:nvPicPr>
        <p:blipFill>
          <a:blip r:embed="rId2"/>
          <a:stretch>
            <a:fillRect/>
          </a:stretch>
        </p:blipFill>
        <p:spPr>
          <a:xfrm>
            <a:off x="9858375" y="6276975"/>
            <a:ext cx="2333625" cy="581025"/>
          </a:xfrm>
          <a:prstGeom prst="rect">
            <a:avLst/>
          </a:prstGeom>
        </p:spPr>
      </p:pic>
      <p:pic>
        <p:nvPicPr>
          <p:cNvPr id="10" name="Content Placeholder 9"/>
          <p:cNvPicPr>
            <a:picLocks noGrp="1" noChangeAspect="1"/>
          </p:cNvPicPr>
          <p:nvPr>
            <p:ph idx="1"/>
          </p:nvPr>
        </p:nvPicPr>
        <p:blipFill>
          <a:blip r:embed="rId3"/>
          <a:stretch>
            <a:fillRect/>
          </a:stretch>
        </p:blipFill>
        <p:spPr>
          <a:xfrm>
            <a:off x="2134870" y="1214120"/>
            <a:ext cx="7539990" cy="55753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自定义构造函数：单个参数（陷阱）</a:t>
            </a:r>
            <a:endParaRPr lang="en-US"/>
          </a:p>
        </p:txBody>
      </p:sp>
      <p:pic>
        <p:nvPicPr>
          <p:cNvPr id="5" name="Picture 4"/>
          <p:cNvPicPr>
            <a:picLocks noChangeAspect="1"/>
          </p:cNvPicPr>
          <p:nvPr/>
        </p:nvPicPr>
        <p:blipFill>
          <a:blip r:embed="rId2"/>
          <a:stretch>
            <a:fillRect/>
          </a:stretch>
        </p:blipFill>
        <p:spPr>
          <a:xfrm>
            <a:off x="9858375" y="6276975"/>
            <a:ext cx="2333625" cy="581025"/>
          </a:xfrm>
          <a:prstGeom prst="rect">
            <a:avLst/>
          </a:prstGeom>
        </p:spPr>
      </p:pic>
      <p:pic>
        <p:nvPicPr>
          <p:cNvPr id="8" name="Content Placeholder 7"/>
          <p:cNvPicPr>
            <a:picLocks noGrp="1" noChangeAspect="1"/>
          </p:cNvPicPr>
          <p:nvPr>
            <p:ph idx="1"/>
          </p:nvPr>
        </p:nvPicPr>
        <p:blipFill>
          <a:blip r:embed="rId3"/>
          <a:stretch>
            <a:fillRect/>
          </a:stretch>
        </p:blipFill>
        <p:spPr>
          <a:xfrm>
            <a:off x="2104390" y="1179195"/>
            <a:ext cx="7602220" cy="5645150"/>
          </a:xfrm>
          <a:prstGeom prst="rect">
            <a:avLst/>
          </a:prstGeom>
        </p:spPr>
      </p:pic>
      <p:cxnSp>
        <p:nvCxnSpPr>
          <p:cNvPr id="9" name="Straight Connector 8"/>
          <p:cNvCxnSpPr/>
          <p:nvPr/>
        </p:nvCxnSpPr>
        <p:spPr>
          <a:xfrm>
            <a:off x="3729355" y="5099685"/>
            <a:ext cx="60261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自定义构造函数：单个参数（避免陷阱）</a:t>
            </a:r>
            <a:endParaRPr lang="en-US"/>
          </a:p>
        </p:txBody>
      </p:sp>
      <p:pic>
        <p:nvPicPr>
          <p:cNvPr id="5" name="Picture 4"/>
          <p:cNvPicPr>
            <a:picLocks noChangeAspect="1"/>
          </p:cNvPicPr>
          <p:nvPr/>
        </p:nvPicPr>
        <p:blipFill>
          <a:blip r:embed="rId2"/>
          <a:stretch>
            <a:fillRect/>
          </a:stretch>
        </p:blipFill>
        <p:spPr>
          <a:xfrm>
            <a:off x="9858375" y="6276975"/>
            <a:ext cx="2333625" cy="581025"/>
          </a:xfrm>
          <a:prstGeom prst="rect">
            <a:avLst/>
          </a:prstGeom>
        </p:spPr>
      </p:pic>
      <p:cxnSp>
        <p:nvCxnSpPr>
          <p:cNvPr id="9" name="Straight Connector 8"/>
          <p:cNvCxnSpPr/>
          <p:nvPr/>
        </p:nvCxnSpPr>
        <p:spPr>
          <a:xfrm>
            <a:off x="3729355" y="5099685"/>
            <a:ext cx="60261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6012815" y="0"/>
            <a:ext cx="6179185" cy="619125"/>
          </a:xfrm>
          <a:prstGeom prst="rect">
            <a:avLst/>
          </a:prstGeom>
        </p:spPr>
      </p:pic>
      <p:pic>
        <p:nvPicPr>
          <p:cNvPr id="6" name="Content Placeholder 5"/>
          <p:cNvPicPr>
            <a:picLocks noGrp="1" noChangeAspect="1"/>
          </p:cNvPicPr>
          <p:nvPr>
            <p:ph idx="1"/>
          </p:nvPr>
        </p:nvPicPr>
        <p:blipFill>
          <a:blip r:embed="rId4"/>
          <a:stretch>
            <a:fillRect/>
          </a:stretch>
        </p:blipFill>
        <p:spPr>
          <a:xfrm>
            <a:off x="2171700" y="1166495"/>
            <a:ext cx="7466330" cy="56699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stretch>
            <a:fillRect/>
          </a:stretch>
        </p:blipFill>
        <p:spPr>
          <a:xfrm>
            <a:off x="0" y="1476375"/>
            <a:ext cx="6623685" cy="5381625"/>
          </a:xfrm>
          <a:prstGeom prst="rect">
            <a:avLst/>
          </a:prstGeom>
        </p:spPr>
      </p:pic>
      <p:sp>
        <p:nvSpPr>
          <p:cNvPr id="2" name="Title 1"/>
          <p:cNvSpPr>
            <a:spLocks noGrp="1"/>
          </p:cNvSpPr>
          <p:nvPr>
            <p:ph type="title"/>
          </p:nvPr>
        </p:nvSpPr>
        <p:spPr/>
        <p:txBody>
          <a:bodyPr/>
          <a:lstStyle/>
          <a:p>
            <a:r>
              <a:rPr lang="zh-CN" altLang="en-US">
                <a:sym typeface="+mn-ea"/>
              </a:rPr>
              <a:t>避免陷阱体现在哪里？</a:t>
            </a:r>
            <a:endParaRPr lang="en-US"/>
          </a:p>
        </p:txBody>
      </p:sp>
      <p:cxnSp>
        <p:nvCxnSpPr>
          <p:cNvPr id="9" name="Straight Connector 8"/>
          <p:cNvCxnSpPr/>
          <p:nvPr/>
        </p:nvCxnSpPr>
        <p:spPr>
          <a:xfrm flipV="1">
            <a:off x="1010920" y="5927090"/>
            <a:ext cx="848360" cy="5715"/>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6515100" y="5851525"/>
            <a:ext cx="5676900" cy="1006475"/>
          </a:xfrm>
          <a:prstGeom prst="rect">
            <a:avLst/>
          </a:prstGeom>
        </p:spPr>
      </p:pic>
      <p:sp>
        <p:nvSpPr>
          <p:cNvPr id="11" name="Content Placeholder 5"/>
          <p:cNvSpPr/>
          <p:nvPr/>
        </p:nvSpPr>
        <p:spPr>
          <a:xfrm>
            <a:off x="7010400" y="125285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15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15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5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zh-CN" altLang="en-US">
                <a:sym typeface="+mn-ea"/>
              </a:rPr>
              <a:t>加了</a:t>
            </a:r>
            <a:r>
              <a:rPr lang="en-US" altLang="zh-CN">
                <a:sym typeface="+mn-ea"/>
              </a:rPr>
              <a:t> explicit </a:t>
            </a:r>
            <a:r>
              <a:rPr lang="zh-CN" altLang="en-US">
                <a:sym typeface="+mn-ea"/>
              </a:rPr>
              <a:t>表示必须用</a:t>
            </a:r>
            <a:r>
              <a:rPr lang="en-US" altLang="zh-CN">
                <a:sym typeface="+mn-ea"/>
              </a:rPr>
              <a:t> () </a:t>
            </a:r>
            <a:r>
              <a:rPr lang="zh-CN" altLang="en-US">
                <a:sym typeface="+mn-ea"/>
              </a:rPr>
              <a:t>强制转换。</a:t>
            </a:r>
            <a:endParaRPr lang="zh-CN" altLang="en-US"/>
          </a:p>
          <a:p>
            <a:r>
              <a:rPr lang="zh-CN" altLang="en-US">
                <a:sym typeface="+mn-ea"/>
              </a:rPr>
              <a:t>否则</a:t>
            </a:r>
            <a:r>
              <a:rPr lang="en-US" altLang="zh-CN">
                <a:sym typeface="+mn-ea"/>
              </a:rPr>
              <a:t> show(80) </a:t>
            </a:r>
            <a:r>
              <a:rPr lang="zh-CN" altLang="en-US">
                <a:sym typeface="+mn-ea"/>
              </a:rPr>
              <a:t>也能编译通过！</a:t>
            </a:r>
            <a:endParaRPr lang="zh-CN" altLang="en-US"/>
          </a:p>
          <a:p>
            <a:r>
              <a:rPr lang="zh-CN" altLang="en-US">
                <a:sym typeface="+mn-ea"/>
              </a:rPr>
              <a:t>所以，如果你不希望这种隐式转换，</a:t>
            </a:r>
            <a:endParaRPr lang="zh-CN" altLang="en-US"/>
          </a:p>
          <a:p>
            <a:r>
              <a:rPr lang="zh-CN" altLang="en-US">
                <a:sym typeface="+mn-ea"/>
              </a:rPr>
              <a:t>请给单参数的构造函数加上</a:t>
            </a:r>
            <a:r>
              <a:rPr lang="en-US" altLang="zh-CN">
                <a:sym typeface="+mn-ea"/>
              </a:rPr>
              <a:t>explicit</a:t>
            </a:r>
            <a:r>
              <a:rPr lang="zh-CN" altLang="en-US">
                <a:sym typeface="+mn-ea"/>
              </a:rPr>
              <a:t>。</a:t>
            </a:r>
            <a:endParaRPr lang="zh-CN" altLang="en-US"/>
          </a:p>
          <a:p>
            <a:r>
              <a:rPr lang="zh-CN" altLang="en-US">
                <a:sym typeface="+mn-ea"/>
              </a:rPr>
              <a:t>比如</a:t>
            </a:r>
            <a:r>
              <a:rPr lang="en-US" altLang="zh-CN">
                <a:sym typeface="+mn-ea"/>
              </a:rPr>
              <a:t> std::vector </a:t>
            </a:r>
            <a:r>
              <a:rPr lang="zh-CN" altLang="en-US">
                <a:sym typeface="+mn-ea"/>
              </a:rPr>
              <a:t>的构造函数</a:t>
            </a:r>
            <a:r>
              <a:rPr lang="en-US" altLang="zh-CN">
                <a:sym typeface="+mn-ea"/>
              </a:rPr>
              <a:t> vector(size_t n) </a:t>
            </a:r>
            <a:r>
              <a:rPr lang="zh-CN" altLang="en-US">
                <a:sym typeface="+mn-ea"/>
              </a:rPr>
              <a:t>也是</a:t>
            </a:r>
            <a:r>
              <a:rPr lang="en-US" altLang="zh-CN">
                <a:sym typeface="+mn-ea"/>
              </a:rPr>
              <a:t> explicit </a:t>
            </a:r>
            <a:r>
              <a:rPr lang="zh-CN" altLang="en-US">
                <a:sym typeface="+mn-ea"/>
              </a:rPr>
              <a:t>的。</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explicit </a:t>
            </a:r>
            <a:r>
              <a:rPr lang="zh-CN" altLang="en-US">
                <a:sym typeface="+mn-ea"/>
              </a:rPr>
              <a:t>对多个参数也起作用！</a:t>
            </a:r>
            <a:endParaRPr lang="en-US" altLang="zh-CN">
              <a:sym typeface="+mn-ea"/>
            </a:endParaRPr>
          </a:p>
        </p:txBody>
      </p:sp>
      <p:sp>
        <p:nvSpPr>
          <p:cNvPr id="6" name="Content Placeholder 5"/>
          <p:cNvSpPr>
            <a:spLocks noGrp="1"/>
          </p:cNvSpPr>
          <p:nvPr>
            <p:ph sz="half" idx="1"/>
          </p:nvPr>
        </p:nvSpPr>
        <p:spPr/>
        <p:txBody>
          <a:bodyPr/>
          <a:lstStyle/>
          <a:p>
            <a:r>
              <a:rPr lang="zh-CN" altLang="en-US"/>
              <a:t>多个参数时，</a:t>
            </a:r>
            <a:r>
              <a:rPr lang="en-US" altLang="zh-CN"/>
              <a:t>explicit </a:t>
            </a:r>
            <a:r>
              <a:rPr lang="zh-CN" altLang="en-US"/>
              <a:t>的作用体现在</a:t>
            </a:r>
            <a:r>
              <a:rPr lang="zh-CN" altLang="en-US" b="1"/>
              <a:t>禁止从一个</a:t>
            </a:r>
            <a:r>
              <a:rPr lang="en-US" altLang="zh-CN" b="1"/>
              <a:t> {} </a:t>
            </a:r>
            <a:r>
              <a:rPr lang="zh-CN" altLang="en-US" b="1"/>
              <a:t>表达式初始化</a:t>
            </a:r>
            <a:r>
              <a:rPr lang="zh-CN" altLang="en-US"/>
              <a:t>。</a:t>
            </a:r>
          </a:p>
          <a:p>
            <a:r>
              <a:rPr lang="zh-CN" altLang="en-US"/>
              <a:t>如果你希望在一个返回</a:t>
            </a:r>
            <a:r>
              <a:rPr lang="en-US" altLang="zh-CN"/>
              <a:t> Pig </a:t>
            </a:r>
            <a:r>
              <a:rPr lang="zh-CN" altLang="en-US"/>
              <a:t>的函数里用：</a:t>
            </a:r>
          </a:p>
          <a:p>
            <a:r>
              <a:rPr lang="en-US" altLang="zh-CN">
                <a:solidFill>
                  <a:schemeClr val="accent1">
                    <a:lumMod val="75000"/>
                  </a:schemeClr>
                </a:solidFill>
              </a:rPr>
              <a:t>return {“</a:t>
            </a:r>
            <a:r>
              <a:rPr lang="zh-CN" altLang="en-US">
                <a:solidFill>
                  <a:schemeClr val="accent1">
                    <a:lumMod val="75000"/>
                  </a:schemeClr>
                </a:solidFill>
              </a:rPr>
              <a:t>佩奇</a:t>
            </a:r>
            <a:r>
              <a:rPr lang="en-US" altLang="zh-CN">
                <a:solidFill>
                  <a:schemeClr val="accent1">
                    <a:lumMod val="75000"/>
                  </a:schemeClr>
                </a:solidFill>
              </a:rPr>
              <a:t>”, 80};</a:t>
            </a:r>
          </a:p>
          <a:p>
            <a:r>
              <a:rPr lang="zh-CN" altLang="en-US"/>
              <a:t>的话，就不要加</a:t>
            </a:r>
            <a:r>
              <a:rPr lang="en-US" altLang="zh-CN"/>
              <a:t> explicit</a:t>
            </a:r>
            <a:r>
              <a:rPr lang="zh-CN" altLang="en-US"/>
              <a:t>。</a:t>
            </a:r>
          </a:p>
          <a:p>
            <a:r>
              <a:rPr lang="zh-CN" altLang="en-US" i="1">
                <a:solidFill>
                  <a:schemeClr val="bg1">
                    <a:lumMod val="65000"/>
                  </a:schemeClr>
                </a:solidFill>
              </a:rPr>
              <a:t>顺便一提，上一个例子中</a:t>
            </a:r>
            <a:r>
              <a:rPr lang="en-US" altLang="zh-CN" i="1">
                <a:solidFill>
                  <a:schemeClr val="bg1">
                    <a:lumMod val="65000"/>
                  </a:schemeClr>
                </a:solidFill>
              </a:rPr>
              <a:t> show(80) </a:t>
            </a:r>
            <a:r>
              <a:rPr lang="zh-CN" altLang="en-US" i="1">
                <a:solidFill>
                  <a:schemeClr val="bg1">
                    <a:lumMod val="65000"/>
                  </a:schemeClr>
                </a:solidFill>
              </a:rPr>
              <a:t>和</a:t>
            </a:r>
            <a:r>
              <a:rPr lang="en-US" altLang="zh-CN" i="1">
                <a:solidFill>
                  <a:schemeClr val="bg1">
                    <a:lumMod val="65000"/>
                  </a:schemeClr>
                </a:solidFill>
              </a:rPr>
              <a:t> show({80}) </a:t>
            </a:r>
            <a:r>
              <a:rPr lang="zh-CN" altLang="en-US" i="1">
                <a:solidFill>
                  <a:schemeClr val="bg1">
                    <a:lumMod val="65000"/>
                  </a:schemeClr>
                </a:solidFill>
              </a:rPr>
              <a:t>等价。</a:t>
            </a:r>
          </a:p>
        </p:txBody>
      </p:sp>
      <p:pic>
        <p:nvPicPr>
          <p:cNvPr id="7" name="Content Placeholder 6"/>
          <p:cNvPicPr>
            <a:picLocks noGrp="1" noChangeAspect="1"/>
          </p:cNvPicPr>
          <p:nvPr>
            <p:ph sz="half" idx="2"/>
          </p:nvPr>
        </p:nvPicPr>
        <p:blipFill>
          <a:blip r:embed="rId2"/>
          <a:stretch>
            <a:fillRect/>
          </a:stretch>
        </p:blipFill>
        <p:spPr>
          <a:xfrm>
            <a:off x="7479665" y="635"/>
            <a:ext cx="4712335" cy="68573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使用</a:t>
            </a:r>
            <a:r>
              <a:rPr lang="en-US" altLang="zh-CN"/>
              <a:t> </a:t>
            </a:r>
            <a:r>
              <a:rPr lang="en-US"/>
              <a:t>{} </a:t>
            </a:r>
            <a:r>
              <a:rPr lang="zh-CN" altLang="en-US"/>
              <a:t>和</a:t>
            </a:r>
            <a:r>
              <a:rPr lang="en-US" altLang="zh-CN"/>
              <a:t> () </a:t>
            </a:r>
            <a:r>
              <a:rPr lang="zh-CN" altLang="en-US"/>
              <a:t>调用构造函数，有什么区别？</a:t>
            </a:r>
          </a:p>
        </p:txBody>
      </p:sp>
      <p:sp>
        <p:nvSpPr>
          <p:cNvPr id="3" name="Content Placeholder 2"/>
          <p:cNvSpPr>
            <a:spLocks noGrp="1"/>
          </p:cNvSpPr>
          <p:nvPr>
            <p:ph idx="1"/>
          </p:nvPr>
        </p:nvSpPr>
        <p:spPr/>
        <p:txBody>
          <a:bodyPr/>
          <a:lstStyle/>
          <a:p>
            <a:pPr marL="457200" indent="-457200">
              <a:buAutoNum type="arabicPeriod"/>
            </a:pPr>
            <a:r>
              <a:rPr lang="en-US" altLang="zh-CN"/>
              <a:t>int(3.14f) </a:t>
            </a:r>
            <a:r>
              <a:rPr lang="zh-CN" altLang="en-US"/>
              <a:t>不会出错，但是</a:t>
            </a:r>
            <a:r>
              <a:rPr lang="en-US" altLang="zh-CN"/>
              <a:t> int{3.14f} </a:t>
            </a:r>
            <a:r>
              <a:rPr lang="zh-CN" altLang="en-US"/>
              <a:t>会出错，因为</a:t>
            </a:r>
            <a:r>
              <a:rPr lang="en-US" altLang="zh-CN"/>
              <a:t> {} </a:t>
            </a:r>
            <a:r>
              <a:rPr lang="zh-CN" altLang="en-US"/>
              <a:t>是非强制转换。</a:t>
            </a:r>
          </a:p>
          <a:p>
            <a:pPr marL="457200" indent="-457200">
              <a:buAutoNum type="arabicPeriod"/>
            </a:pPr>
            <a:r>
              <a:rPr lang="en-US" altLang="zh-CN"/>
              <a:t>Pig(“</a:t>
            </a:r>
            <a:r>
              <a:rPr lang="zh-CN" altLang="en-US"/>
              <a:t>佩奇</a:t>
            </a:r>
            <a:r>
              <a:rPr lang="en-US" altLang="zh-CN"/>
              <a:t>”, 3.14f) </a:t>
            </a:r>
            <a:r>
              <a:rPr lang="zh-CN" altLang="en-US"/>
              <a:t>不会出错，但是</a:t>
            </a:r>
            <a:r>
              <a:rPr lang="en-US" altLang="zh-CN"/>
              <a:t> Pig{</a:t>
            </a:r>
            <a:r>
              <a:rPr lang="en-US" altLang="zh-CN">
                <a:sym typeface="+mn-ea"/>
              </a:rPr>
              <a:t>“</a:t>
            </a:r>
            <a:r>
              <a:rPr lang="zh-CN" altLang="en-US">
                <a:sym typeface="+mn-ea"/>
              </a:rPr>
              <a:t>佩奇</a:t>
            </a:r>
            <a:r>
              <a:rPr lang="en-US" altLang="zh-CN">
                <a:sym typeface="+mn-ea"/>
              </a:rPr>
              <a:t>”, 3.14f} </a:t>
            </a:r>
            <a:r>
              <a:rPr lang="zh-CN" altLang="en-US">
                <a:sym typeface="+mn-ea"/>
              </a:rPr>
              <a:t>会出错，原因同上，更安全。</a:t>
            </a:r>
          </a:p>
          <a:p>
            <a:pPr marL="457200" indent="-457200">
              <a:buAutoNum type="arabicPeriod"/>
            </a:pPr>
            <a:r>
              <a:rPr lang="zh-CN" altLang="en-US">
                <a:sym typeface="+mn-ea"/>
              </a:rPr>
              <a:t>可读性：</a:t>
            </a:r>
            <a:r>
              <a:rPr lang="en-US" altLang="zh-CN">
                <a:sym typeface="+mn-ea"/>
              </a:rPr>
              <a:t>Pig(1, 2) </a:t>
            </a:r>
            <a:r>
              <a:rPr lang="zh-CN" altLang="en-US">
                <a:sym typeface="+mn-ea"/>
              </a:rPr>
              <a:t>则</a:t>
            </a:r>
            <a:r>
              <a:rPr lang="en-US" altLang="zh-CN">
                <a:sym typeface="+mn-ea"/>
              </a:rPr>
              <a:t> Pig </a:t>
            </a:r>
            <a:r>
              <a:rPr lang="zh-CN" altLang="en-US">
                <a:sym typeface="+mn-ea"/>
              </a:rPr>
              <a:t>有可能是个函数，</a:t>
            </a:r>
            <a:r>
              <a:rPr lang="en-US" altLang="zh-CN">
                <a:sym typeface="+mn-ea"/>
              </a:rPr>
              <a:t>Pig{1, 2} </a:t>
            </a:r>
            <a:r>
              <a:rPr lang="zh-CN" altLang="en-US">
                <a:sym typeface="+mn-ea"/>
              </a:rPr>
              <a:t>看起来更明确。</a:t>
            </a:r>
          </a:p>
          <a:p>
            <a:pPr marL="457200" indent="-457200">
              <a:buAutoNum type="arabicPeriod"/>
            </a:pPr>
            <a:endParaRPr lang="en-US" altLang="zh-CN">
              <a:sym typeface="+mn-ea"/>
            </a:endParaRPr>
          </a:p>
          <a:p>
            <a:r>
              <a:rPr lang="zh-CN" altLang="en-US">
                <a:sym typeface="+mn-ea"/>
              </a:rPr>
              <a:t>其实谷歌在其</a:t>
            </a:r>
            <a:r>
              <a:rPr lang="en-US" altLang="zh-CN">
                <a:sym typeface="+mn-ea"/>
              </a:rPr>
              <a:t> Code Style </a:t>
            </a:r>
            <a:r>
              <a:rPr lang="zh-CN" altLang="en-US">
                <a:sym typeface="+mn-ea"/>
              </a:rPr>
              <a:t>中也明确提出别再通过</a:t>
            </a:r>
            <a:r>
              <a:rPr lang="en-US" altLang="zh-CN">
                <a:sym typeface="+mn-ea"/>
              </a:rPr>
              <a:t> () </a:t>
            </a:r>
            <a:r>
              <a:rPr lang="zh-CN" altLang="en-US">
                <a:sym typeface="+mn-ea"/>
              </a:rPr>
              <a:t>调用构造函数，需要类型转换时应该用：</a:t>
            </a:r>
          </a:p>
          <a:p>
            <a:pPr marL="457200" indent="-457200">
              <a:buAutoNum type="arabicPeriod"/>
            </a:pPr>
            <a:r>
              <a:rPr lang="en-US" altLang="zh-CN">
                <a:sym typeface="+mn-ea"/>
              </a:rPr>
              <a:t>static_cast&lt;int&gt;(3.14f) </a:t>
            </a:r>
            <a:r>
              <a:rPr lang="zh-CN" altLang="en-US">
                <a:sym typeface="+mn-ea"/>
              </a:rPr>
              <a:t>而不是</a:t>
            </a:r>
            <a:r>
              <a:rPr lang="en-US" altLang="zh-CN">
                <a:sym typeface="+mn-ea"/>
              </a:rPr>
              <a:t> int(3.14f)</a:t>
            </a:r>
          </a:p>
          <a:p>
            <a:pPr marL="457200" indent="-457200">
              <a:buAutoNum type="arabicPeriod"/>
            </a:pPr>
            <a:r>
              <a:rPr lang="en-US" altLang="zh-CN">
                <a:sym typeface="+mn-ea"/>
              </a:rPr>
              <a:t>reinterpret_cast&lt;void *&gt;(0xb8000) </a:t>
            </a:r>
            <a:r>
              <a:rPr lang="zh-CN" altLang="en-US">
                <a:sym typeface="+mn-ea"/>
              </a:rPr>
              <a:t>而不是</a:t>
            </a:r>
            <a:r>
              <a:rPr lang="en-US" altLang="zh-CN">
                <a:sym typeface="+mn-ea"/>
              </a:rPr>
              <a:t> (void *)0xb8000</a:t>
            </a:r>
          </a:p>
          <a:p>
            <a:r>
              <a:rPr lang="zh-CN" altLang="en-US">
                <a:sym typeface="+mn-ea"/>
              </a:rPr>
              <a:t>更加明确用的哪一种类型转换（</a:t>
            </a:r>
            <a:r>
              <a:rPr lang="en-US" altLang="zh-CN">
                <a:sym typeface="+mn-ea"/>
              </a:rPr>
              <a:t>cast</a:t>
            </a:r>
            <a:r>
              <a:rPr lang="zh-CN" altLang="en-US">
                <a:sym typeface="+mn-ea"/>
              </a:rPr>
              <a:t>），从而避免一些像是</a:t>
            </a:r>
            <a:r>
              <a:rPr lang="en-US" altLang="zh-CN">
                <a:sym typeface="+mn-ea"/>
              </a:rPr>
              <a:t> static_cast&lt;int&gt;(ptr) </a:t>
            </a:r>
            <a:r>
              <a:rPr lang="zh-CN" altLang="en-US">
                <a:sym typeface="+mn-ea"/>
              </a:rPr>
              <a:t>的错误。</a:t>
            </a:r>
          </a:p>
          <a:p>
            <a:endParaRPr lang="zh-CN" altLang="en-US">
              <a:sym typeface="+mn-ea"/>
            </a:endParaRPr>
          </a:p>
          <a:p>
            <a:r>
              <a:rPr lang="zh-CN" altLang="en-US" strike="sngStrike">
                <a:solidFill>
                  <a:schemeClr val="bg1">
                    <a:lumMod val="65000"/>
                  </a:schemeClr>
                </a:solidFill>
                <a:uFillTx/>
                <a:sym typeface="+mn-ea"/>
              </a:rPr>
              <a:t>虽然作者也经常会忍不住在</a:t>
            </a:r>
            <a:r>
              <a:rPr lang="en-US" altLang="zh-CN" strike="sngStrike">
                <a:solidFill>
                  <a:schemeClr val="bg1">
                    <a:lumMod val="65000"/>
                  </a:schemeClr>
                </a:solidFill>
                <a:uFillTx/>
                <a:sym typeface="+mn-ea"/>
              </a:rPr>
              <a:t> zeno </a:t>
            </a:r>
            <a:r>
              <a:rPr lang="zh-CN" altLang="en-US" strike="sngStrike">
                <a:solidFill>
                  <a:schemeClr val="bg1">
                    <a:lumMod val="65000"/>
                  </a:schemeClr>
                </a:solidFill>
                <a:uFillTx/>
                <a:sym typeface="+mn-ea"/>
              </a:rPr>
              <a:t>中用</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176530"/>
            <a:ext cx="10515600" cy="1325563"/>
          </a:xfrm>
        </p:spPr>
        <p:txBody>
          <a:bodyPr/>
          <a:lstStyle/>
          <a:p>
            <a:r>
              <a:rPr lang="zh-CN" altLang="en-US"/>
              <a:t>编译器默认生成的构造函数：无参数</a:t>
            </a:r>
            <a:r>
              <a:rPr lang="zh-CN" altLang="en-US">
                <a:sym typeface="+mn-ea"/>
              </a:rPr>
              <a:t>（小心</a:t>
            </a:r>
            <a:r>
              <a:rPr lang="en-US" altLang="zh-CN">
                <a:sym typeface="+mn-ea"/>
              </a:rPr>
              <a:t> POD </a:t>
            </a:r>
            <a:r>
              <a:rPr lang="zh-CN" altLang="en-US">
                <a:sym typeface="+mn-ea"/>
              </a:rPr>
              <a:t>陷阱！）</a:t>
            </a:r>
            <a:endParaRPr lang="zh-CN" altLang="en-US"/>
          </a:p>
        </p:txBody>
      </p:sp>
      <p:sp>
        <p:nvSpPr>
          <p:cNvPr id="3" name="Content Placeholder 2"/>
          <p:cNvSpPr>
            <a:spLocks noGrp="1"/>
          </p:cNvSpPr>
          <p:nvPr>
            <p:ph idx="1"/>
          </p:nvPr>
        </p:nvSpPr>
        <p:spPr>
          <a:xfrm>
            <a:off x="647700" y="1207770"/>
            <a:ext cx="10515600" cy="4320540"/>
          </a:xfrm>
        </p:spPr>
        <p:txBody>
          <a:bodyPr>
            <a:normAutofit lnSpcReduction="10000"/>
          </a:bodyPr>
          <a:lstStyle/>
          <a:p>
            <a:r>
              <a:rPr lang="zh-CN" altLang="en-US">
                <a:sym typeface="+mn-ea"/>
              </a:rPr>
              <a:t>除了我们自定义的构造函数外，编译器还会自动生成一些构造函数。</a:t>
            </a:r>
          </a:p>
          <a:p>
            <a:r>
              <a:rPr lang="zh-CN" altLang="en-US">
                <a:sym typeface="+mn-ea"/>
              </a:rPr>
              <a:t>当一个类没有定义任何构造函数，且所有成员都有无参构造函数时，编译器会自动生成一个无参构造函数</a:t>
            </a:r>
            <a:r>
              <a:rPr lang="en-US" altLang="zh-CN">
                <a:sym typeface="+mn-ea"/>
              </a:rPr>
              <a:t> Pig()</a:t>
            </a:r>
            <a:r>
              <a:rPr lang="zh-CN" altLang="en-US">
                <a:sym typeface="+mn-ea"/>
              </a:rPr>
              <a:t>，他会调用每个成员的无参构造函数。</a:t>
            </a:r>
          </a:p>
          <a:p>
            <a:endParaRPr lang="zh-CN" altLang="en-US">
              <a:sym typeface="+mn-ea"/>
            </a:endParaRPr>
          </a:p>
          <a:p>
            <a:r>
              <a:rPr lang="zh-CN" altLang="en-US">
                <a:sym typeface="+mn-ea"/>
              </a:rPr>
              <a:t>但是请注意，这些类型</a:t>
            </a:r>
            <a:r>
              <a:rPr lang="zh-CN" altLang="en-US" b="1">
                <a:sym typeface="+mn-ea"/>
              </a:rPr>
              <a:t>不会被初始化为</a:t>
            </a:r>
            <a:r>
              <a:rPr lang="en-US" altLang="zh-CN" b="1">
                <a:sym typeface="+mn-ea"/>
              </a:rPr>
              <a:t> 0</a:t>
            </a:r>
            <a:r>
              <a:rPr lang="zh-CN" altLang="en-US">
                <a:sym typeface="+mn-ea"/>
              </a:rPr>
              <a:t>：</a:t>
            </a:r>
            <a:endParaRPr lang="zh-CN" altLang="en-US"/>
          </a:p>
          <a:p>
            <a:pPr marL="457200" indent="-457200">
              <a:buAutoNum type="arabicPeriod"/>
            </a:pPr>
            <a:r>
              <a:rPr lang="en-US" altLang="zh-CN">
                <a:sym typeface="+mn-ea"/>
              </a:rPr>
              <a:t>int, float, double </a:t>
            </a:r>
            <a:r>
              <a:rPr lang="zh-CN" altLang="en-US">
                <a:sym typeface="+mn-ea"/>
              </a:rPr>
              <a:t>等基础类型</a:t>
            </a:r>
            <a:endParaRPr lang="zh-CN" altLang="en-US"/>
          </a:p>
          <a:p>
            <a:pPr marL="457200" indent="-457200">
              <a:buAutoNum type="arabicPeriod"/>
            </a:pPr>
            <a:r>
              <a:rPr lang="en-US" altLang="zh-CN">
                <a:sym typeface="+mn-ea"/>
              </a:rPr>
              <a:t>void *, Object * </a:t>
            </a:r>
            <a:r>
              <a:rPr lang="zh-CN" altLang="en-US">
                <a:sym typeface="+mn-ea"/>
              </a:rPr>
              <a:t>等指针类型</a:t>
            </a:r>
            <a:endParaRPr lang="en-US" altLang="zh-CN"/>
          </a:p>
          <a:p>
            <a:pPr marL="457200" indent="-457200">
              <a:buAutoNum type="arabicPeriod"/>
            </a:pPr>
            <a:r>
              <a:rPr lang="zh-CN" altLang="en-US">
                <a:sym typeface="+mn-ea"/>
              </a:rPr>
              <a:t>完全由这些类型组成的类</a:t>
            </a:r>
          </a:p>
          <a:p>
            <a:r>
              <a:rPr lang="zh-CN" altLang="en-US">
                <a:sym typeface="+mn-ea"/>
              </a:rPr>
              <a:t>这些类型被称为</a:t>
            </a:r>
            <a:r>
              <a:rPr lang="en-US" altLang="zh-CN">
                <a:sym typeface="+mn-ea"/>
              </a:rPr>
              <a:t> </a:t>
            </a:r>
            <a:r>
              <a:rPr lang="en-US" altLang="zh-CN" b="1">
                <a:sym typeface="+mn-ea"/>
              </a:rPr>
              <a:t>POD</a:t>
            </a:r>
            <a:r>
              <a:rPr lang="zh-CN" altLang="en-US">
                <a:sym typeface="+mn-ea"/>
              </a:rPr>
              <a:t>（</a:t>
            </a:r>
            <a:r>
              <a:rPr lang="en-US" altLang="zh-CN">
                <a:sym typeface="+mn-ea"/>
              </a:rPr>
              <a:t>plain-old-data</a:t>
            </a:r>
            <a:r>
              <a:rPr lang="zh-CN" altLang="en-US">
                <a:sym typeface="+mn-ea"/>
              </a:rPr>
              <a:t>）。</a:t>
            </a:r>
            <a:endParaRPr lang="zh-CN" altLang="en-US"/>
          </a:p>
          <a:p>
            <a:r>
              <a:rPr lang="en-US" altLang="zh-CN">
                <a:sym typeface="+mn-ea"/>
              </a:rPr>
              <a:t>POD </a:t>
            </a:r>
            <a:r>
              <a:rPr lang="zh-CN" altLang="en-US">
                <a:sym typeface="+mn-ea"/>
              </a:rPr>
              <a:t>的存在是出于兼容性和性能的考虑。</a:t>
            </a:r>
            <a:endParaRPr lang="zh-CN" altLang="en-US"/>
          </a:p>
          <a:p>
            <a:pPr marL="457200" indent="-457200"/>
            <a:endParaRPr lang="zh-CN" altLang="en-US"/>
          </a:p>
          <a:p>
            <a:endParaRPr lang="zh-CN" altLang="en-US"/>
          </a:p>
          <a:p>
            <a:pPr marL="457200" indent="-457200"/>
            <a:endParaRPr lang="zh-CN" altLang="en-US"/>
          </a:p>
        </p:txBody>
      </p:sp>
      <p:pic>
        <p:nvPicPr>
          <p:cNvPr id="6" name="Picture 5"/>
          <p:cNvPicPr>
            <a:picLocks noChangeAspect="1"/>
          </p:cNvPicPr>
          <p:nvPr/>
        </p:nvPicPr>
        <p:blipFill>
          <a:blip r:embed="rId2"/>
          <a:stretch>
            <a:fillRect/>
          </a:stretch>
        </p:blipFill>
        <p:spPr>
          <a:xfrm>
            <a:off x="0" y="6073775"/>
            <a:ext cx="3103245" cy="784225"/>
          </a:xfrm>
          <a:prstGeom prst="rect">
            <a:avLst/>
          </a:prstGeom>
        </p:spPr>
      </p:pic>
      <p:sp>
        <p:nvSpPr>
          <p:cNvPr id="7" name="Text Box 6"/>
          <p:cNvSpPr txBox="1"/>
          <p:nvPr/>
        </p:nvSpPr>
        <p:spPr>
          <a:xfrm>
            <a:off x="3105785" y="6448425"/>
            <a:ext cx="2697480" cy="368300"/>
          </a:xfrm>
          <a:prstGeom prst="rect">
            <a:avLst/>
          </a:prstGeom>
          <a:noFill/>
        </p:spPr>
        <p:txBody>
          <a:bodyPr wrap="square" rtlCol="0">
            <a:spAutoFit/>
          </a:bodyPr>
          <a:lstStyle/>
          <a:p>
            <a:r>
              <a:rPr lang="en-US" altLang="zh-CN">
                <a:solidFill>
                  <a:srgbClr val="FF0000"/>
                </a:solidFill>
              </a:rPr>
              <a:t>&lt;&lt; </a:t>
            </a:r>
            <a:r>
              <a:rPr lang="zh-CN" altLang="en-US">
                <a:solidFill>
                  <a:srgbClr val="FF0000"/>
                </a:solidFill>
              </a:rPr>
              <a:t>取决于内存的随机值</a:t>
            </a:r>
          </a:p>
        </p:txBody>
      </p:sp>
      <p:pic>
        <p:nvPicPr>
          <p:cNvPr id="8" name="Picture 7"/>
          <p:cNvPicPr>
            <a:picLocks noChangeAspect="1"/>
          </p:cNvPicPr>
          <p:nvPr/>
        </p:nvPicPr>
        <p:blipFill>
          <a:blip r:embed="rId3"/>
          <a:stretch>
            <a:fillRect/>
          </a:stretch>
        </p:blipFill>
        <p:spPr>
          <a:xfrm>
            <a:off x="5857875" y="2152650"/>
            <a:ext cx="6334125" cy="4705350"/>
          </a:xfrm>
          <a:prstGeom prst="rect">
            <a:avLst/>
          </a:prstGeom>
        </p:spPr>
      </p:pic>
      <p:cxnSp>
        <p:nvCxnSpPr>
          <p:cNvPr id="9" name="Straight Connector 8"/>
          <p:cNvCxnSpPr/>
          <p:nvPr/>
        </p:nvCxnSpPr>
        <p:spPr>
          <a:xfrm flipV="1">
            <a:off x="6621145" y="3597275"/>
            <a:ext cx="1308100"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编译器默认生成的构造函数：无参数（</a:t>
            </a:r>
            <a:r>
              <a:rPr lang="en-US" altLang="zh-CN"/>
              <a:t>POD </a:t>
            </a:r>
            <a:r>
              <a:rPr lang="zh-CN" altLang="en-US"/>
              <a:t>陷阱解决方案）</a:t>
            </a:r>
          </a:p>
        </p:txBody>
      </p:sp>
      <p:sp>
        <p:nvSpPr>
          <p:cNvPr id="3" name="Content Placeholder 2"/>
          <p:cNvSpPr>
            <a:spLocks noGrp="1"/>
          </p:cNvSpPr>
          <p:nvPr>
            <p:ph idx="1"/>
          </p:nvPr>
        </p:nvSpPr>
        <p:spPr>
          <a:xfrm>
            <a:off x="259715" y="1825625"/>
            <a:ext cx="5559425" cy="4351655"/>
          </a:xfrm>
        </p:spPr>
        <p:txBody>
          <a:bodyPr/>
          <a:lstStyle/>
          <a:p>
            <a:r>
              <a:rPr lang="zh-CN" altLang="en-US"/>
              <a:t>不过我们可以手动指定初始化</a:t>
            </a:r>
            <a:r>
              <a:rPr lang="en-US" altLang="zh-CN"/>
              <a:t> weight </a:t>
            </a:r>
            <a:r>
              <a:rPr lang="zh-CN" altLang="en-US"/>
              <a:t>为</a:t>
            </a:r>
            <a:r>
              <a:rPr lang="en-US" altLang="zh-CN"/>
              <a:t>0</a:t>
            </a:r>
            <a:r>
              <a:rPr lang="zh-CN" altLang="en-US"/>
              <a:t>。</a:t>
            </a:r>
          </a:p>
          <a:p>
            <a:r>
              <a:rPr lang="zh-CN" altLang="en-US"/>
              <a:t>通过</a:t>
            </a:r>
            <a:r>
              <a:rPr lang="en-US" altLang="zh-CN"/>
              <a:t> {} </a:t>
            </a:r>
            <a:r>
              <a:rPr lang="zh-CN" altLang="en-US"/>
              <a:t>语法指定的初始化值，会在</a:t>
            </a:r>
            <a:r>
              <a:rPr lang="zh-CN" altLang="en-US" b="1"/>
              <a:t>编译器自动生成的构造函数</a:t>
            </a:r>
            <a:r>
              <a:rPr lang="zh-CN" altLang="en-US"/>
              <a:t>里执行。</a:t>
            </a:r>
          </a:p>
        </p:txBody>
      </p:sp>
      <p:pic>
        <p:nvPicPr>
          <p:cNvPr id="6" name="Picture 5"/>
          <p:cNvPicPr>
            <a:picLocks noChangeAspect="1"/>
          </p:cNvPicPr>
          <p:nvPr/>
        </p:nvPicPr>
        <p:blipFill>
          <a:blip r:embed="rId2"/>
          <a:stretch>
            <a:fillRect/>
          </a:stretch>
        </p:blipFill>
        <p:spPr>
          <a:xfrm>
            <a:off x="6086475" y="2200275"/>
            <a:ext cx="6105525" cy="4657725"/>
          </a:xfrm>
          <a:prstGeom prst="rect">
            <a:avLst/>
          </a:prstGeom>
        </p:spPr>
      </p:pic>
      <p:pic>
        <p:nvPicPr>
          <p:cNvPr id="8" name="Picture 7"/>
          <p:cNvPicPr>
            <a:picLocks noChangeAspect="1"/>
          </p:cNvPicPr>
          <p:nvPr/>
        </p:nvPicPr>
        <p:blipFill>
          <a:blip r:embed="rId3"/>
          <a:stretch>
            <a:fillRect/>
          </a:stretch>
        </p:blipFill>
        <p:spPr>
          <a:xfrm>
            <a:off x="0" y="6099810"/>
            <a:ext cx="1686560" cy="758190"/>
          </a:xfrm>
          <a:prstGeom prst="rect">
            <a:avLst/>
          </a:prstGeom>
        </p:spPr>
      </p:pic>
      <p:cxnSp>
        <p:nvCxnSpPr>
          <p:cNvPr id="9" name="Straight Connector 8"/>
          <p:cNvCxnSpPr/>
          <p:nvPr/>
        </p:nvCxnSpPr>
        <p:spPr>
          <a:xfrm flipV="1">
            <a:off x="7970520" y="3679190"/>
            <a:ext cx="38798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91225" y="1609725"/>
            <a:ext cx="6200775" cy="5248275"/>
          </a:xfrm>
          <a:prstGeom prst="rect">
            <a:avLst/>
          </a:prstGeom>
        </p:spPr>
      </p:pic>
      <p:sp>
        <p:nvSpPr>
          <p:cNvPr id="2" name="Title 1"/>
          <p:cNvSpPr>
            <a:spLocks noGrp="1"/>
          </p:cNvSpPr>
          <p:nvPr>
            <p:ph type="title"/>
          </p:nvPr>
        </p:nvSpPr>
        <p:spPr/>
        <p:txBody>
          <a:bodyPr/>
          <a:lstStyle/>
          <a:p>
            <a:r>
              <a:rPr lang="zh-CN" altLang="en-US"/>
              <a:t>编译器默认生成的构造函数：无参数（</a:t>
            </a:r>
            <a:r>
              <a:rPr lang="en-US" altLang="zh-CN"/>
              <a:t>POD </a:t>
            </a:r>
            <a:r>
              <a:rPr lang="zh-CN" altLang="en-US"/>
              <a:t>陷阱解决方案，续）</a:t>
            </a:r>
          </a:p>
        </p:txBody>
      </p:sp>
      <p:sp>
        <p:nvSpPr>
          <p:cNvPr id="3" name="Content Placeholder 2"/>
          <p:cNvSpPr>
            <a:spLocks noGrp="1"/>
          </p:cNvSpPr>
          <p:nvPr>
            <p:ph idx="1"/>
          </p:nvPr>
        </p:nvSpPr>
        <p:spPr>
          <a:xfrm>
            <a:off x="259715" y="1825625"/>
            <a:ext cx="5559425" cy="4351655"/>
          </a:xfrm>
        </p:spPr>
        <p:txBody>
          <a:bodyPr/>
          <a:lstStyle/>
          <a:p>
            <a:r>
              <a:rPr lang="zh-CN" altLang="en-US"/>
              <a:t>不过我们可以手动指定初始化</a:t>
            </a:r>
            <a:r>
              <a:rPr lang="en-US" altLang="zh-CN"/>
              <a:t> weight </a:t>
            </a:r>
            <a:r>
              <a:rPr lang="zh-CN" altLang="en-US"/>
              <a:t>为</a:t>
            </a:r>
            <a:r>
              <a:rPr lang="en-US" altLang="zh-CN"/>
              <a:t>0</a:t>
            </a:r>
            <a:r>
              <a:rPr lang="zh-CN" altLang="en-US"/>
              <a:t>。</a:t>
            </a:r>
          </a:p>
          <a:p>
            <a:r>
              <a:rPr lang="zh-CN" altLang="en-US"/>
              <a:t>通过</a:t>
            </a:r>
            <a:r>
              <a:rPr lang="en-US" altLang="zh-CN"/>
              <a:t> {} </a:t>
            </a:r>
            <a:r>
              <a:rPr lang="zh-CN" altLang="en-US"/>
              <a:t>语法指定的初始化值，不仅会在</a:t>
            </a:r>
            <a:r>
              <a:rPr lang="zh-CN" altLang="en-US" b="1"/>
              <a:t>编译器自动生成的构造函数</a:t>
            </a:r>
            <a:r>
              <a:rPr lang="zh-CN" altLang="en-US"/>
              <a:t>里执行</a:t>
            </a:r>
            <a:r>
              <a:rPr lang="zh-CN" altLang="en-US">
                <a:sym typeface="+mn-ea"/>
              </a:rPr>
              <a:t>，也会</a:t>
            </a:r>
            <a:r>
              <a:rPr lang="zh-CN" altLang="en-US" b="1">
                <a:sym typeface="+mn-ea"/>
              </a:rPr>
              <a:t>用户自定义构造函数</a:t>
            </a:r>
            <a:r>
              <a:rPr lang="zh-CN" altLang="en-US">
                <a:sym typeface="+mn-ea"/>
              </a:rPr>
              <a:t>里执行！</a:t>
            </a:r>
            <a:endParaRPr lang="zh-CN" altLang="en-US"/>
          </a:p>
          <a:p>
            <a:endParaRPr lang="zh-CN" altLang="en-US"/>
          </a:p>
        </p:txBody>
      </p:sp>
      <p:cxnSp>
        <p:nvCxnSpPr>
          <p:cNvPr id="9" name="Straight Connector 8"/>
          <p:cNvCxnSpPr/>
          <p:nvPr/>
        </p:nvCxnSpPr>
        <p:spPr>
          <a:xfrm flipV="1">
            <a:off x="6682740" y="3495675"/>
            <a:ext cx="38798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0" y="6177280"/>
            <a:ext cx="1647190" cy="680720"/>
          </a:xfrm>
          <a:prstGeom prst="rect">
            <a:avLst/>
          </a:prstGeom>
        </p:spPr>
      </p:pic>
      <p:sp>
        <p:nvSpPr>
          <p:cNvPr id="7" name="Left Brace 6"/>
          <p:cNvSpPr/>
          <p:nvPr/>
        </p:nvSpPr>
        <p:spPr>
          <a:xfrm rot="5400000">
            <a:off x="9102090" y="3326130"/>
            <a:ext cx="142240" cy="480695"/>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 Box 9"/>
          <p:cNvSpPr txBox="1"/>
          <p:nvPr/>
        </p:nvSpPr>
        <p:spPr>
          <a:xfrm>
            <a:off x="8390255" y="3679190"/>
            <a:ext cx="1771650" cy="645160"/>
          </a:xfrm>
          <a:prstGeom prst="rect">
            <a:avLst/>
          </a:prstGeom>
          <a:noFill/>
        </p:spPr>
        <p:txBody>
          <a:bodyPr wrap="square" rtlCol="0">
            <a:spAutoFit/>
            <a:scene3d>
              <a:camera prst="orthographicFront"/>
              <a:lightRig rig="threePt" dir="t"/>
            </a:scene3d>
          </a:bodyPr>
          <a:lstStyle/>
          <a:p>
            <a:r>
              <a:rPr lang="en-US">
                <a:solidFill>
                  <a:schemeClr val="accent1"/>
                </a:solidFill>
                <a:effectLst>
                  <a:outerShdw blurRad="38100" dist="25400" dir="5400000" algn="ctr" rotWithShape="0">
                    <a:srgbClr val="6E747A">
                      <a:alpha val="43000"/>
                    </a:srgbClr>
                  </a:outerShdw>
                </a:effectLst>
              </a:rPr>
              <a:t>m_weight</a:t>
            </a:r>
            <a:r>
              <a:rPr lang="zh-CN" altLang="en-US">
                <a:solidFill>
                  <a:schemeClr val="accent1"/>
                </a:solidFill>
                <a:effectLst>
                  <a:outerShdw blurRad="38100" dist="25400" dir="5400000" algn="ctr" rotWithShape="0">
                    <a:srgbClr val="6E747A">
                      <a:alpha val="43000"/>
                    </a:srgbClr>
                  </a:outerShdw>
                </a:effectLst>
              </a:rPr>
              <a:t>已默认初始化为</a:t>
            </a:r>
            <a:r>
              <a:rPr lang="en-US" altLang="zh-CN">
                <a:solidFill>
                  <a:schemeClr val="accent1"/>
                </a:solidFill>
                <a:effectLst>
                  <a:outerShdw blurRad="38100" dist="25400" dir="5400000" algn="ctr" rotWithShape="0">
                    <a:srgbClr val="6E747A">
                      <a:alpha val="43000"/>
                    </a:srgbClr>
                  </a:outerShdw>
                </a:effectLst>
              </a:rPr>
              <a:t>0</a:t>
            </a:r>
            <a:r>
              <a:rPr lang="zh-CN" altLang="en-US">
                <a:solidFill>
                  <a:schemeClr val="accent1"/>
                </a:solidFill>
                <a:effectLst>
                  <a:outerShdw blurRad="38100" dist="25400" dir="5400000" algn="ctr" rotWithShape="0">
                    <a:srgbClr val="6E747A">
                      <a:alpha val="43000"/>
                    </a:srgbClr>
                  </a:outerShdw>
                </a:effectLst>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编译器默认生成的构造函数：无参数（</a:t>
            </a:r>
            <a:r>
              <a:rPr lang="zh-CN"/>
              <a:t>类成员初始化很方便</a:t>
            </a:r>
            <a:r>
              <a:rPr lang="zh-CN" altLang="en-US"/>
              <a:t>）</a:t>
            </a:r>
          </a:p>
        </p:txBody>
      </p:sp>
      <p:sp>
        <p:nvSpPr>
          <p:cNvPr id="3" name="Content Placeholder 2"/>
          <p:cNvSpPr>
            <a:spLocks noGrp="1"/>
          </p:cNvSpPr>
          <p:nvPr>
            <p:ph idx="1"/>
          </p:nvPr>
        </p:nvSpPr>
        <p:spPr>
          <a:xfrm>
            <a:off x="137795" y="1497965"/>
            <a:ext cx="5559425" cy="4351655"/>
          </a:xfrm>
        </p:spPr>
        <p:txBody>
          <a:bodyPr>
            <a:normAutofit lnSpcReduction="10000"/>
          </a:bodyPr>
          <a:lstStyle/>
          <a:p>
            <a:r>
              <a:rPr lang="zh-CN" altLang="en-US"/>
              <a:t>类成员的</a:t>
            </a:r>
            <a:r>
              <a:rPr lang="en-US" altLang="zh-CN"/>
              <a:t> </a:t>
            </a:r>
            <a:r>
              <a:rPr lang="en-US"/>
              <a:t>{} </a:t>
            </a:r>
            <a:r>
              <a:rPr lang="zh-CN" altLang="en-US"/>
              <a:t>中还可以有多个参数，甚至能用</a:t>
            </a:r>
            <a:r>
              <a:rPr lang="en-US" altLang="zh-CN"/>
              <a:t> =</a:t>
            </a:r>
            <a:r>
              <a:rPr lang="zh-CN" altLang="en-US"/>
              <a:t>。</a:t>
            </a:r>
          </a:p>
          <a:p>
            <a:r>
              <a:rPr lang="zh-CN" altLang="en-US"/>
              <a:t>除了不能用</a:t>
            </a:r>
            <a:r>
              <a:rPr lang="en-US" altLang="zh-CN"/>
              <a:t> () </a:t>
            </a:r>
            <a:r>
              <a:rPr lang="zh-CN" altLang="en-US"/>
              <a:t>之外，和函数局部变量的定义方式基本等价。</a:t>
            </a:r>
          </a:p>
          <a:p>
            <a:r>
              <a:rPr lang="zh-CN" altLang="en-US"/>
              <a:t>顺便一提：</a:t>
            </a:r>
          </a:p>
          <a:p>
            <a:r>
              <a:rPr lang="en-US" altLang="zh-CN">
                <a:solidFill>
                  <a:schemeClr val="accent1">
                    <a:lumMod val="75000"/>
                  </a:schemeClr>
                </a:solidFill>
              </a:rPr>
              <a:t>int x{};</a:t>
            </a:r>
          </a:p>
          <a:p>
            <a:r>
              <a:rPr lang="en-US" altLang="zh-CN">
                <a:solidFill>
                  <a:schemeClr val="accent1">
                    <a:lumMod val="75000"/>
                  </a:schemeClr>
                </a:solidFill>
              </a:rPr>
              <a:t>void *p{};</a:t>
            </a:r>
          </a:p>
          <a:p>
            <a:r>
              <a:rPr lang="zh-CN" altLang="en-US"/>
              <a:t>与</a:t>
            </a:r>
          </a:p>
          <a:p>
            <a:r>
              <a:rPr lang="en-US" altLang="zh-CN">
                <a:solidFill>
                  <a:schemeClr val="accent1">
                    <a:lumMod val="75000"/>
                  </a:schemeClr>
                </a:solidFill>
              </a:rPr>
              <a:t>int x{0};</a:t>
            </a:r>
          </a:p>
          <a:p>
            <a:r>
              <a:rPr lang="en-US" altLang="zh-CN">
                <a:solidFill>
                  <a:schemeClr val="accent1">
                    <a:lumMod val="75000"/>
                  </a:schemeClr>
                </a:solidFill>
              </a:rPr>
              <a:t>void *p{nullptr};</a:t>
            </a:r>
            <a:endParaRPr lang="zh-CN" altLang="en-US">
              <a:solidFill>
                <a:schemeClr val="accent1">
                  <a:lumMod val="75000"/>
                </a:schemeClr>
              </a:solidFill>
            </a:endParaRPr>
          </a:p>
          <a:p>
            <a:r>
              <a:rPr lang="zh-CN" altLang="en-US">
                <a:sym typeface="+mn-ea"/>
              </a:rPr>
              <a:t>等价，都会</a:t>
            </a:r>
            <a:r>
              <a:rPr lang="zh-CN" altLang="en-US" b="1">
                <a:sym typeface="+mn-ea"/>
              </a:rPr>
              <a:t>零初始化</a:t>
            </a:r>
            <a:r>
              <a:rPr lang="zh-CN" altLang="en-US">
                <a:sym typeface="+mn-ea"/>
              </a:rPr>
              <a:t>。但是你不写那个空括号就会变成内存中随机的值。</a:t>
            </a:r>
          </a:p>
          <a:p>
            <a:r>
              <a:rPr lang="zh-CN" altLang="en-US">
                <a:solidFill>
                  <a:schemeClr val="bg1">
                    <a:lumMod val="65000"/>
                  </a:schemeClr>
                </a:solidFill>
              </a:rPr>
              <a:t>再比如：</a:t>
            </a:r>
            <a:r>
              <a:rPr lang="en-US" altLang="zh-CN">
                <a:solidFill>
                  <a:schemeClr val="bg1">
                    <a:lumMod val="65000"/>
                  </a:schemeClr>
                </a:solidFill>
              </a:rPr>
              <a:t>std::cout &lt;&lt; int{}; </a:t>
            </a:r>
            <a:r>
              <a:rPr lang="zh-CN" altLang="en-US">
                <a:solidFill>
                  <a:schemeClr val="bg1">
                    <a:lumMod val="65000"/>
                  </a:schemeClr>
                </a:solidFill>
              </a:rPr>
              <a:t>会打印出</a:t>
            </a:r>
            <a:r>
              <a:rPr lang="en-US" altLang="zh-CN">
                <a:solidFill>
                  <a:schemeClr val="bg1">
                    <a:lumMod val="65000"/>
                  </a:schemeClr>
                </a:solidFill>
              </a:rPr>
              <a:t> 0</a:t>
            </a:r>
          </a:p>
        </p:txBody>
      </p:sp>
      <p:pic>
        <p:nvPicPr>
          <p:cNvPr id="5" name="Picture 4"/>
          <p:cNvPicPr>
            <a:picLocks noChangeAspect="1"/>
          </p:cNvPicPr>
          <p:nvPr/>
        </p:nvPicPr>
        <p:blipFill>
          <a:blip r:embed="rId2"/>
          <a:stretch>
            <a:fillRect/>
          </a:stretch>
        </p:blipFill>
        <p:spPr>
          <a:xfrm>
            <a:off x="0" y="5849620"/>
            <a:ext cx="2328545" cy="1008380"/>
          </a:xfrm>
          <a:prstGeom prst="rect">
            <a:avLst/>
          </a:prstGeom>
        </p:spPr>
      </p:pic>
      <p:pic>
        <p:nvPicPr>
          <p:cNvPr id="7" name="Picture 6"/>
          <p:cNvPicPr>
            <a:picLocks noChangeAspect="1"/>
          </p:cNvPicPr>
          <p:nvPr/>
        </p:nvPicPr>
        <p:blipFill>
          <a:blip r:embed="rId3"/>
          <a:stretch>
            <a:fillRect/>
          </a:stretch>
        </p:blipFill>
        <p:spPr>
          <a:xfrm>
            <a:off x="5819775" y="1256030"/>
            <a:ext cx="6372225" cy="5601970"/>
          </a:xfrm>
          <a:prstGeom prst="rect">
            <a:avLst/>
          </a:prstGeom>
        </p:spPr>
      </p:pic>
      <p:cxnSp>
        <p:nvCxnSpPr>
          <p:cNvPr id="9" name="Straight Connector 8"/>
          <p:cNvCxnSpPr/>
          <p:nvPr/>
        </p:nvCxnSpPr>
        <p:spPr>
          <a:xfrm>
            <a:off x="7673975" y="3761105"/>
            <a:ext cx="480060"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7566025" y="3975100"/>
            <a:ext cx="1558925" cy="1524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古代：</a:t>
            </a:r>
            <a:r>
              <a:rPr lang="en-US" altLang="zh-CN">
                <a:sym typeface="+mn-ea"/>
              </a:rPr>
              <a:t>C</a:t>
            </a:r>
            <a:r>
              <a:rPr lang="zh-CN" altLang="en-US">
                <a:sym typeface="+mn-ea"/>
              </a:rPr>
              <a:t>语言</a:t>
            </a:r>
          </a:p>
        </p:txBody>
      </p:sp>
      <p:pic>
        <p:nvPicPr>
          <p:cNvPr id="8" name="Content Placeholder 7"/>
          <p:cNvPicPr>
            <a:picLocks noGrp="1" noChangeAspect="1"/>
          </p:cNvPicPr>
          <p:nvPr>
            <p:ph idx="1"/>
          </p:nvPr>
        </p:nvPicPr>
        <p:blipFill>
          <a:blip r:embed="rId2"/>
          <a:stretch>
            <a:fillRect/>
          </a:stretch>
        </p:blipFill>
        <p:spPr>
          <a:xfrm>
            <a:off x="3745230" y="1825625"/>
            <a:ext cx="4319270" cy="43516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编译器默认生成的构造函数：</a:t>
            </a:r>
            <a:r>
              <a:rPr lang="zh-CN" altLang="en-US"/>
              <a:t>初始化列表（感谢</a:t>
            </a:r>
            <a:r>
              <a:rPr lang="en-US" altLang="zh-CN"/>
              <a:t> </a:t>
            </a:r>
            <a:r>
              <a:rPr lang="en-US">
                <a:sym typeface="+mn-ea"/>
              </a:rPr>
              <a:t>C++11</a:t>
            </a:r>
            <a:r>
              <a:rPr lang="zh-CN" altLang="en-US"/>
              <a:t>）</a:t>
            </a:r>
            <a:endParaRPr lang="en-US" altLang="zh-CN"/>
          </a:p>
        </p:txBody>
      </p:sp>
      <p:sp>
        <p:nvSpPr>
          <p:cNvPr id="3" name="Content Placeholder 2"/>
          <p:cNvSpPr>
            <a:spLocks noGrp="1"/>
          </p:cNvSpPr>
          <p:nvPr>
            <p:ph idx="1"/>
          </p:nvPr>
        </p:nvSpPr>
        <p:spPr>
          <a:xfrm>
            <a:off x="198755" y="1825625"/>
            <a:ext cx="5735320" cy="4351655"/>
          </a:xfrm>
        </p:spPr>
        <p:txBody>
          <a:bodyPr/>
          <a:lstStyle/>
          <a:p>
            <a:r>
              <a:rPr lang="zh-CN" altLang="en-US">
                <a:sym typeface="+mn-ea"/>
              </a:rPr>
              <a:t>当一个类（和他的基类）没有定义任何构造函数，这时编译器会自动生成一个</a:t>
            </a:r>
            <a:r>
              <a:rPr lang="zh-CN" altLang="en-US" b="1">
                <a:sym typeface="+mn-ea"/>
              </a:rPr>
              <a:t>参数个数和成员一样的构造函数</a:t>
            </a:r>
            <a:r>
              <a:rPr lang="zh-CN" altLang="en-US">
                <a:sym typeface="+mn-ea"/>
              </a:rPr>
              <a:t>。</a:t>
            </a:r>
          </a:p>
          <a:p>
            <a:r>
              <a:rPr lang="zh-CN" altLang="en-US">
                <a:sym typeface="+mn-ea"/>
              </a:rPr>
              <a:t>他会将</a:t>
            </a:r>
            <a:r>
              <a:rPr lang="en-US" altLang="zh-CN">
                <a:sym typeface="+mn-ea"/>
              </a:rPr>
              <a:t> {} </a:t>
            </a:r>
            <a:r>
              <a:rPr lang="zh-CN" altLang="en-US">
                <a:sym typeface="+mn-ea"/>
              </a:rPr>
              <a:t>内的内容，</a:t>
            </a:r>
            <a:r>
              <a:rPr lang="zh-CN" altLang="en-US" b="1">
                <a:sym typeface="+mn-ea"/>
              </a:rPr>
              <a:t>会按顺序赋值给对象的每一个成员</a:t>
            </a:r>
            <a:r>
              <a:rPr lang="zh-CN" altLang="en-US">
                <a:sym typeface="+mn-ea"/>
              </a:rPr>
              <a:t>。</a:t>
            </a:r>
          </a:p>
          <a:p>
            <a:r>
              <a:rPr lang="zh-CN" altLang="en-US">
                <a:sym typeface="+mn-ea"/>
              </a:rPr>
              <a:t>目的是为了</a:t>
            </a:r>
            <a:r>
              <a:rPr lang="zh-CN" altLang="en-US" b="1">
                <a:sym typeface="+mn-ea"/>
              </a:rPr>
              <a:t>方便程序员</a:t>
            </a:r>
            <a:r>
              <a:rPr lang="zh-CN" altLang="en-US">
                <a:sym typeface="+mn-ea"/>
              </a:rPr>
              <a:t>不必手写冗长的构造函数一个个赋值给成员。</a:t>
            </a:r>
          </a:p>
          <a:p>
            <a:r>
              <a:rPr lang="zh-CN" altLang="en-US"/>
              <a:t>不过初始化列表的构造函数只支持通过</a:t>
            </a:r>
            <a:r>
              <a:rPr lang="en-US" altLang="zh-CN"/>
              <a:t> {} </a:t>
            </a:r>
            <a:r>
              <a:rPr lang="zh-CN" altLang="en-US"/>
              <a:t>或</a:t>
            </a:r>
            <a:r>
              <a:rPr lang="en-US" altLang="zh-CN"/>
              <a:t> = {} </a:t>
            </a:r>
            <a:r>
              <a:rPr lang="zh-CN" altLang="en-US"/>
              <a:t>来构造，不支持通过</a:t>
            </a:r>
            <a:r>
              <a:rPr lang="en-US" altLang="zh-CN"/>
              <a:t> () </a:t>
            </a:r>
            <a:r>
              <a:rPr lang="zh-CN" altLang="en-US">
                <a:sym typeface="+mn-ea"/>
              </a:rPr>
              <a:t>构造。</a:t>
            </a:r>
            <a:r>
              <a:rPr lang="zh-CN" altLang="en-US">
                <a:solidFill>
                  <a:schemeClr val="bg1">
                    <a:lumMod val="65000"/>
                  </a:schemeClr>
                </a:solidFill>
                <a:sym typeface="+mn-ea"/>
              </a:rPr>
              <a:t>其实是为了向下兼容</a:t>
            </a:r>
            <a:r>
              <a:rPr lang="en-US" altLang="zh-CN">
                <a:solidFill>
                  <a:schemeClr val="bg1">
                    <a:lumMod val="65000"/>
                  </a:schemeClr>
                </a:solidFill>
                <a:sym typeface="+mn-ea"/>
              </a:rPr>
              <a:t> C++98</a:t>
            </a:r>
            <a:endParaRPr lang="zh-CN" altLang="en-US">
              <a:solidFill>
                <a:schemeClr val="bg1">
                  <a:lumMod val="65000"/>
                </a:schemeClr>
              </a:solidFill>
              <a:sym typeface="+mn-ea"/>
            </a:endParaRPr>
          </a:p>
        </p:txBody>
      </p:sp>
      <p:pic>
        <p:nvPicPr>
          <p:cNvPr id="5" name="Picture 4"/>
          <p:cNvPicPr>
            <a:picLocks noChangeAspect="1"/>
          </p:cNvPicPr>
          <p:nvPr/>
        </p:nvPicPr>
        <p:blipFill>
          <a:blip r:embed="rId2"/>
          <a:stretch>
            <a:fillRect/>
          </a:stretch>
        </p:blipFill>
        <p:spPr>
          <a:xfrm>
            <a:off x="5934075" y="1933575"/>
            <a:ext cx="6257925" cy="4924425"/>
          </a:xfrm>
          <a:prstGeom prst="rect">
            <a:avLst/>
          </a:prstGeom>
        </p:spPr>
      </p:pic>
      <p:pic>
        <p:nvPicPr>
          <p:cNvPr id="6" name="Picture 5"/>
          <p:cNvPicPr>
            <a:picLocks noChangeAspect="1"/>
          </p:cNvPicPr>
          <p:nvPr/>
        </p:nvPicPr>
        <p:blipFill>
          <a:blip r:embed="rId3"/>
          <a:stretch>
            <a:fillRect/>
          </a:stretch>
        </p:blipFill>
        <p:spPr>
          <a:xfrm>
            <a:off x="0" y="6177915"/>
            <a:ext cx="1664970" cy="6800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编译器默认生成的构造函数：</a:t>
            </a:r>
            <a:r>
              <a:rPr lang="zh-CN" altLang="en-US"/>
              <a:t>初始化列表（</a:t>
            </a:r>
            <a:r>
              <a:rPr lang="zh-CN"/>
              <a:t>初始化一部分，剩余的为默认值</a:t>
            </a:r>
            <a:r>
              <a:rPr lang="zh-CN" altLang="en-US"/>
              <a:t>）</a:t>
            </a:r>
            <a:endParaRPr lang="en-US" altLang="zh-CN"/>
          </a:p>
        </p:txBody>
      </p:sp>
      <p:sp>
        <p:nvSpPr>
          <p:cNvPr id="3" name="Content Placeholder 2"/>
          <p:cNvSpPr>
            <a:spLocks noGrp="1"/>
          </p:cNvSpPr>
          <p:nvPr>
            <p:ph idx="1"/>
          </p:nvPr>
        </p:nvSpPr>
        <p:spPr>
          <a:xfrm>
            <a:off x="198755" y="1825625"/>
            <a:ext cx="5193665" cy="4351655"/>
          </a:xfrm>
        </p:spPr>
        <p:txBody>
          <a:bodyPr/>
          <a:lstStyle/>
          <a:p>
            <a:r>
              <a:rPr lang="zh-CN" altLang="en-US">
                <a:sym typeface="+mn-ea"/>
              </a:rPr>
              <a:t>这个编译器自动生成的初始化列表构造函数，除了可以指定全部成员来构造以外，还可以指定部分的成员，剩余</a:t>
            </a:r>
            <a:r>
              <a:rPr lang="zh-CN" altLang="en-US" b="1">
                <a:sym typeface="+mn-ea"/>
              </a:rPr>
              <a:t>没指定的</a:t>
            </a:r>
            <a:r>
              <a:rPr lang="zh-CN" altLang="en-US">
                <a:sym typeface="+mn-ea"/>
              </a:rPr>
              <a:t>保持默认。</a:t>
            </a:r>
          </a:p>
          <a:p>
            <a:r>
              <a:rPr lang="zh-CN" altLang="en-US">
                <a:sym typeface="+mn-ea"/>
              </a:rPr>
              <a:t>不过你得保证那个</a:t>
            </a:r>
            <a:r>
              <a:rPr lang="zh-CN" altLang="en-US" b="1">
                <a:sym typeface="+mn-ea"/>
              </a:rPr>
              <a:t>没指定的</a:t>
            </a:r>
            <a:r>
              <a:rPr lang="zh-CN" altLang="en-US">
                <a:sym typeface="+mn-ea"/>
              </a:rPr>
              <a:t>有在类成员定义里写明</a:t>
            </a:r>
            <a:r>
              <a:rPr lang="en-US" altLang="zh-CN">
                <a:sym typeface="+mn-ea"/>
              </a:rPr>
              <a:t> {} </a:t>
            </a:r>
            <a:r>
              <a:rPr lang="zh-CN" altLang="en-US">
                <a:sym typeface="+mn-ea"/>
              </a:rPr>
              <a:t>初始化，否则有可能会变成内存里的随机值。</a:t>
            </a:r>
          </a:p>
          <a:p>
            <a:endParaRPr lang="zh-CN" altLang="en-US">
              <a:solidFill>
                <a:schemeClr val="bg1">
                  <a:lumMod val="65000"/>
                </a:schemeClr>
              </a:solidFill>
              <a:sym typeface="+mn-ea"/>
            </a:endParaRPr>
          </a:p>
          <a:p>
            <a:endParaRPr lang="zh-CN" altLang="en-US">
              <a:solidFill>
                <a:schemeClr val="bg1">
                  <a:lumMod val="65000"/>
                </a:schemeClr>
              </a:solidFill>
              <a:sym typeface="+mn-ea"/>
            </a:endParaRPr>
          </a:p>
          <a:p>
            <a:r>
              <a:rPr lang="zh-CN" altLang="en-US" sz="1600">
                <a:solidFill>
                  <a:schemeClr val="bg1">
                    <a:lumMod val="65000"/>
                  </a:schemeClr>
                </a:solidFill>
                <a:sym typeface="+mn-ea"/>
              </a:rPr>
              <a:t>顺便一提，</a:t>
            </a:r>
            <a:r>
              <a:rPr lang="en-US" altLang="zh-CN" sz="1600">
                <a:solidFill>
                  <a:schemeClr val="bg1">
                    <a:lumMod val="65000"/>
                  </a:schemeClr>
                </a:solidFill>
                <a:sym typeface="+mn-ea"/>
              </a:rPr>
              <a:t>C++20</a:t>
            </a:r>
            <a:r>
              <a:rPr lang="zh-CN" altLang="en-US" sz="1600">
                <a:solidFill>
                  <a:schemeClr val="bg1">
                    <a:lumMod val="65000"/>
                  </a:schemeClr>
                </a:solidFill>
                <a:sym typeface="+mn-ea"/>
              </a:rPr>
              <a:t>中还可以通过指定名称来跳顺序：</a:t>
            </a:r>
          </a:p>
        </p:txBody>
      </p:sp>
      <p:pic>
        <p:nvPicPr>
          <p:cNvPr id="6" name="Picture 5"/>
          <p:cNvPicPr>
            <a:picLocks noChangeAspect="1"/>
          </p:cNvPicPr>
          <p:nvPr/>
        </p:nvPicPr>
        <p:blipFill>
          <a:blip r:embed="rId2"/>
          <a:stretch>
            <a:fillRect/>
          </a:stretch>
        </p:blipFill>
        <p:spPr>
          <a:xfrm>
            <a:off x="5273040" y="2103755"/>
            <a:ext cx="6918960" cy="4754245"/>
          </a:xfrm>
          <a:prstGeom prst="rect">
            <a:avLst/>
          </a:prstGeom>
        </p:spPr>
      </p:pic>
      <p:pic>
        <p:nvPicPr>
          <p:cNvPr id="7" name="Picture 6"/>
          <p:cNvPicPr>
            <a:picLocks noChangeAspect="1"/>
          </p:cNvPicPr>
          <p:nvPr/>
        </p:nvPicPr>
        <p:blipFill>
          <a:blip r:embed="rId3"/>
          <a:stretch>
            <a:fillRect/>
          </a:stretch>
        </p:blipFill>
        <p:spPr>
          <a:xfrm>
            <a:off x="0" y="5905500"/>
            <a:ext cx="2008505" cy="952500"/>
          </a:xfrm>
          <a:prstGeom prst="rect">
            <a:avLst/>
          </a:prstGeom>
        </p:spPr>
      </p:pic>
      <p:pic>
        <p:nvPicPr>
          <p:cNvPr id="8" name="Picture 7"/>
          <p:cNvPicPr>
            <a:picLocks noChangeAspect="1"/>
          </p:cNvPicPr>
          <p:nvPr/>
        </p:nvPicPr>
        <p:blipFill>
          <a:blip r:embed="rId4">
            <a:lum bright="70000" contrast="-70000"/>
          </a:blip>
          <a:stretch>
            <a:fillRect/>
          </a:stretch>
        </p:blipFill>
        <p:spPr>
          <a:xfrm>
            <a:off x="1433195" y="5136515"/>
            <a:ext cx="2724150" cy="2857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编译器默认生成的构造函数：</a:t>
            </a:r>
            <a:r>
              <a:rPr lang="zh-CN" altLang="en-US"/>
              <a:t>初始化列表（妙用，解决函数多返回值）</a:t>
            </a:r>
            <a:endParaRPr lang="en-US" altLang="zh-CN"/>
          </a:p>
        </p:txBody>
      </p:sp>
      <p:sp>
        <p:nvSpPr>
          <p:cNvPr id="3" name="Content Placeholder 2"/>
          <p:cNvSpPr>
            <a:spLocks noGrp="1"/>
          </p:cNvSpPr>
          <p:nvPr>
            <p:ph idx="1"/>
          </p:nvPr>
        </p:nvSpPr>
        <p:spPr>
          <a:xfrm>
            <a:off x="464820" y="1584325"/>
            <a:ext cx="5193665" cy="4351655"/>
          </a:xfrm>
        </p:spPr>
        <p:txBody>
          <a:bodyPr/>
          <a:lstStyle/>
          <a:p>
            <a:r>
              <a:rPr lang="zh-CN">
                <a:sym typeface="+mn-ea"/>
              </a:rPr>
              <a:t>典型的例子包括，图形学某知名应用中，可以简化函数具有多个返回值的处理</a:t>
            </a:r>
            <a:r>
              <a:rPr lang="zh-CN" altLang="en-US">
                <a:sym typeface="+mn-ea"/>
              </a:rPr>
              <a:t>。</a:t>
            </a:r>
          </a:p>
          <a:p>
            <a:r>
              <a:rPr lang="zh-CN" sz="1600">
                <a:solidFill>
                  <a:schemeClr val="bg1">
                    <a:lumMod val="50000"/>
                  </a:schemeClr>
                </a:solidFill>
                <a:sym typeface="+mn-ea"/>
              </a:rPr>
              <a:t>和</a:t>
            </a:r>
            <a:r>
              <a:rPr lang="en-US" altLang="zh-CN" sz="1600">
                <a:solidFill>
                  <a:schemeClr val="bg1">
                    <a:lumMod val="50000"/>
                  </a:schemeClr>
                </a:solidFill>
                <a:sym typeface="+mn-ea"/>
              </a:rPr>
              <a:t> std::tuple </a:t>
            </a:r>
            <a:r>
              <a:rPr lang="zh-CN" altLang="en-US" sz="1600">
                <a:solidFill>
                  <a:schemeClr val="bg1">
                    <a:lumMod val="50000"/>
                  </a:schemeClr>
                </a:solidFill>
                <a:sym typeface="+mn-ea"/>
              </a:rPr>
              <a:t>相比，最大的好处是每个属性都有名字，不容易搞错。举个例子：</a:t>
            </a:r>
          </a:p>
          <a:p>
            <a:r>
              <a:rPr lang="en-US" altLang="zh-CN" sz="1600">
                <a:solidFill>
                  <a:schemeClr val="bg1">
                    <a:lumMod val="50000"/>
                  </a:schemeClr>
                </a:solidFill>
                <a:sym typeface="+mn-ea"/>
              </a:rPr>
              <a:t>auto [hit, pos, ...] = intersect(...)</a:t>
            </a:r>
          </a:p>
          <a:p>
            <a:r>
              <a:rPr lang="zh-CN" altLang="en-US" sz="1600">
                <a:solidFill>
                  <a:schemeClr val="bg1">
                    <a:lumMod val="50000"/>
                  </a:schemeClr>
                </a:solidFill>
                <a:sym typeface="+mn-ea"/>
              </a:rPr>
              <a:t>每增加一个属性都要全部改一次代码。</a:t>
            </a:r>
          </a:p>
          <a:p>
            <a:r>
              <a:rPr lang="zh-CN" altLang="en-US" sz="1400">
                <a:solidFill>
                  <a:schemeClr val="bg1">
                    <a:lumMod val="65000"/>
                  </a:schemeClr>
                </a:solidFill>
                <a:sym typeface="+mn-ea"/>
              </a:rPr>
              <a:t>更加</a:t>
            </a:r>
            <a:r>
              <a:rPr lang="en-US" altLang="zh-CN" sz="1400">
                <a:solidFill>
                  <a:schemeClr val="bg1">
                    <a:lumMod val="65000"/>
                  </a:schemeClr>
                </a:solidFill>
                <a:sym typeface="+mn-ea"/>
              </a:rPr>
              <a:t>fancy</a:t>
            </a:r>
            <a:r>
              <a:rPr lang="zh-CN" altLang="en-US" sz="1400">
                <a:solidFill>
                  <a:schemeClr val="bg1">
                    <a:lumMod val="65000"/>
                  </a:schemeClr>
                </a:solidFill>
                <a:sym typeface="+mn-ea"/>
              </a:rPr>
              <a:t>的写法：</a:t>
            </a:r>
          </a:p>
        </p:txBody>
      </p:sp>
      <p:pic>
        <p:nvPicPr>
          <p:cNvPr id="5" name="Picture 4"/>
          <p:cNvPicPr>
            <a:picLocks noChangeAspect="1"/>
          </p:cNvPicPr>
          <p:nvPr/>
        </p:nvPicPr>
        <p:blipFill>
          <a:blip r:embed="rId2"/>
          <a:stretch>
            <a:fillRect/>
          </a:stretch>
        </p:blipFill>
        <p:spPr>
          <a:xfrm>
            <a:off x="6169025" y="1163955"/>
            <a:ext cx="6022975" cy="5694045"/>
          </a:xfrm>
          <a:prstGeom prst="rect">
            <a:avLst/>
          </a:prstGeom>
        </p:spPr>
      </p:pic>
      <p:pic>
        <p:nvPicPr>
          <p:cNvPr id="9" name="Picture 8"/>
          <p:cNvPicPr>
            <a:picLocks noChangeAspect="1"/>
          </p:cNvPicPr>
          <p:nvPr/>
        </p:nvPicPr>
        <p:blipFill>
          <a:blip r:embed="rId3"/>
          <a:stretch>
            <a:fillRect/>
          </a:stretch>
        </p:blipFill>
        <p:spPr>
          <a:xfrm>
            <a:off x="2219325" y="3707130"/>
            <a:ext cx="3949700" cy="315087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060575" y="3111500"/>
            <a:ext cx="10131425" cy="3746500"/>
          </a:xfrm>
          <a:prstGeom prst="rect">
            <a:avLst/>
          </a:prstGeom>
        </p:spPr>
      </p:pic>
      <p:sp>
        <p:nvSpPr>
          <p:cNvPr id="2" name="Title 1"/>
          <p:cNvSpPr>
            <a:spLocks noGrp="1"/>
          </p:cNvSpPr>
          <p:nvPr>
            <p:ph type="title"/>
          </p:nvPr>
        </p:nvSpPr>
        <p:spPr/>
        <p:txBody>
          <a:bodyPr/>
          <a:lstStyle/>
          <a:p>
            <a:r>
              <a:rPr lang="zh-CN" altLang="en-US">
                <a:sym typeface="+mn-ea"/>
              </a:rPr>
              <a:t>编译器默认生成的构造函数：</a:t>
            </a:r>
            <a:r>
              <a:rPr lang="zh-CN" altLang="en-US"/>
              <a:t>初始化列表（妙用，处理函数的复杂类型参数）</a:t>
            </a:r>
            <a:endParaRPr lang="en-US" altLang="zh-CN"/>
          </a:p>
        </p:txBody>
      </p:sp>
      <p:sp>
        <p:nvSpPr>
          <p:cNvPr id="3" name="Content Placeholder 2"/>
          <p:cNvSpPr>
            <a:spLocks noGrp="1"/>
          </p:cNvSpPr>
          <p:nvPr>
            <p:ph idx="1"/>
          </p:nvPr>
        </p:nvSpPr>
        <p:spPr>
          <a:xfrm>
            <a:off x="464820" y="1584325"/>
            <a:ext cx="5193665" cy="4351655"/>
          </a:xfrm>
        </p:spPr>
        <p:txBody>
          <a:bodyPr/>
          <a:lstStyle/>
          <a:p>
            <a:r>
              <a:rPr lang="zh-CN">
                <a:sym typeface="+mn-ea"/>
              </a:rPr>
              <a:t>还有，函数的参数，如果是很复杂的类型，你不想把</a:t>
            </a:r>
            <a:r>
              <a:rPr lang="zh-CN" b="1">
                <a:sym typeface="+mn-ea"/>
              </a:rPr>
              <a:t>类型名重复写一遍</a:t>
            </a:r>
            <a:r>
              <a:rPr lang="zh-CN">
                <a:sym typeface="+mn-ea"/>
              </a:rPr>
              <a:t>，也可以利用</a:t>
            </a:r>
            <a:r>
              <a:rPr lang="en-US" altLang="zh-CN">
                <a:sym typeface="+mn-ea"/>
              </a:rPr>
              <a:t> {} </a:t>
            </a:r>
            <a:r>
              <a:rPr lang="zh-CN" altLang="en-US">
                <a:sym typeface="+mn-ea"/>
              </a:rPr>
              <a:t>初始化列表</a:t>
            </a:r>
            <a:r>
              <a:rPr lang="zh-CN">
                <a:sym typeface="+mn-ea"/>
              </a:rPr>
              <a:t>来简化：</a:t>
            </a:r>
          </a:p>
          <a:p>
            <a:r>
              <a:rPr lang="en-US" altLang="zh-CN" sz="1400">
                <a:solidFill>
                  <a:schemeClr val="bg1">
                    <a:lumMod val="65000"/>
                  </a:schemeClr>
                </a:solidFill>
                <a:sym typeface="+mn-ea"/>
              </a:rPr>
              <a:t>zeno</a:t>
            </a:r>
            <a:r>
              <a:rPr lang="zh-CN" altLang="en-US" sz="1400">
                <a:solidFill>
                  <a:schemeClr val="bg1">
                    <a:lumMod val="65000"/>
                  </a:schemeClr>
                </a:solidFill>
                <a:sym typeface="+mn-ea"/>
              </a:rPr>
              <a:t>的节点定义函数</a:t>
            </a:r>
            <a:r>
              <a:rPr lang="en-US" altLang="zh-CN" sz="1400">
                <a:solidFill>
                  <a:schemeClr val="bg1">
                    <a:lumMod val="65000"/>
                  </a:schemeClr>
                </a:solidFill>
                <a:sym typeface="+mn-ea"/>
              </a:rPr>
              <a:t>defNodeClass</a:t>
            </a:r>
            <a:r>
              <a:rPr lang="zh-CN" altLang="en-US" sz="1400">
                <a:solidFill>
                  <a:schemeClr val="bg1">
                    <a:lumMod val="65000"/>
                  </a:schemeClr>
                </a:solidFill>
                <a:sym typeface="+mn-ea"/>
              </a:rPr>
              <a:t>中就大量用到了这种简化。</a:t>
            </a:r>
          </a:p>
        </p:txBody>
      </p:sp>
      <p:pic>
        <p:nvPicPr>
          <p:cNvPr id="7" name="Picture 6" descr="heartlogoR-C"/>
          <p:cNvPicPr>
            <a:picLocks noChangeAspect="1"/>
          </p:cNvPicPr>
          <p:nvPr/>
        </p:nvPicPr>
        <p:blipFill>
          <a:blip r:embed="rId3"/>
          <a:stretch>
            <a:fillRect/>
          </a:stretch>
        </p:blipFill>
        <p:spPr>
          <a:xfrm>
            <a:off x="8787765" y="4682490"/>
            <a:ext cx="349250" cy="3530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有自定义构造函数时仍想用默认构造函数：</a:t>
            </a:r>
            <a:r>
              <a:rPr lang="en-US" altLang="zh-CN"/>
              <a:t>= </a:t>
            </a:r>
            <a:r>
              <a:rPr lang="en-US"/>
              <a:t>default</a:t>
            </a:r>
            <a:endParaRPr lang="zh-CN" altLang="en-US"/>
          </a:p>
        </p:txBody>
      </p:sp>
      <p:sp>
        <p:nvSpPr>
          <p:cNvPr id="3" name="Content Placeholder 2"/>
          <p:cNvSpPr>
            <a:spLocks noGrp="1"/>
          </p:cNvSpPr>
          <p:nvPr>
            <p:ph idx="1"/>
          </p:nvPr>
        </p:nvSpPr>
        <p:spPr/>
        <p:txBody>
          <a:bodyPr/>
          <a:lstStyle/>
          <a:p>
            <a:r>
              <a:rPr lang="zh-CN" altLang="en-US"/>
              <a:t>一旦我们定义了自己的构造函数，编译器就</a:t>
            </a:r>
            <a:r>
              <a:rPr lang="zh-CN" altLang="en-US" b="1"/>
              <a:t>不会再生成默认的无参构造函数</a:t>
            </a:r>
            <a:r>
              <a:rPr lang="zh-CN" altLang="en-US"/>
              <a:t>。</a:t>
            </a:r>
          </a:p>
          <a:p>
            <a:endParaRPr lang="zh-CN" altLang="en-US"/>
          </a:p>
        </p:txBody>
      </p:sp>
      <p:pic>
        <p:nvPicPr>
          <p:cNvPr id="6" name="Picture 5"/>
          <p:cNvPicPr>
            <a:picLocks noChangeAspect="1"/>
          </p:cNvPicPr>
          <p:nvPr/>
        </p:nvPicPr>
        <p:blipFill>
          <a:blip r:embed="rId2"/>
          <a:stretch>
            <a:fillRect/>
          </a:stretch>
        </p:blipFill>
        <p:spPr>
          <a:xfrm>
            <a:off x="6659880" y="2214245"/>
            <a:ext cx="5532120" cy="4643755"/>
          </a:xfrm>
          <a:prstGeom prst="rect">
            <a:avLst/>
          </a:prstGeom>
        </p:spPr>
      </p:pic>
      <p:cxnSp>
        <p:nvCxnSpPr>
          <p:cNvPr id="7" name="Straight Connector 6"/>
          <p:cNvCxnSpPr/>
          <p:nvPr/>
        </p:nvCxnSpPr>
        <p:spPr>
          <a:xfrm>
            <a:off x="7091680" y="3310890"/>
            <a:ext cx="3086735" cy="1016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0" y="4677410"/>
            <a:ext cx="6412230" cy="21805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894195" y="2190750"/>
            <a:ext cx="5297805" cy="4667250"/>
          </a:xfrm>
          <a:prstGeom prst="rect">
            <a:avLst/>
          </a:prstGeom>
        </p:spPr>
      </p:pic>
      <p:sp>
        <p:nvSpPr>
          <p:cNvPr id="2" name="Title 1"/>
          <p:cNvSpPr>
            <a:spLocks noGrp="1"/>
          </p:cNvSpPr>
          <p:nvPr>
            <p:ph type="title"/>
          </p:nvPr>
        </p:nvSpPr>
        <p:spPr/>
        <p:txBody>
          <a:bodyPr/>
          <a:lstStyle/>
          <a:p>
            <a:r>
              <a:rPr lang="zh-CN" altLang="en-US"/>
              <a:t>有自定义构造函数时仍想用默认构造函数：</a:t>
            </a:r>
            <a:r>
              <a:rPr lang="en-US" altLang="zh-CN"/>
              <a:t>= </a:t>
            </a:r>
            <a:r>
              <a:rPr lang="en-US"/>
              <a:t>default</a:t>
            </a:r>
            <a:r>
              <a:rPr lang="zh-CN" altLang="en-US"/>
              <a:t>（续）</a:t>
            </a:r>
          </a:p>
        </p:txBody>
      </p:sp>
      <p:sp>
        <p:nvSpPr>
          <p:cNvPr id="3" name="Content Placeholder 2"/>
          <p:cNvSpPr>
            <a:spLocks noGrp="1"/>
          </p:cNvSpPr>
          <p:nvPr>
            <p:ph idx="1"/>
          </p:nvPr>
        </p:nvSpPr>
        <p:spPr/>
        <p:txBody>
          <a:bodyPr/>
          <a:lstStyle/>
          <a:p>
            <a:r>
              <a:rPr lang="zh-CN" altLang="en-US"/>
              <a:t>如果还想让编译器自动生成默认的无参构造函数，可以用</a:t>
            </a:r>
            <a:r>
              <a:rPr lang="en-US" altLang="zh-CN"/>
              <a:t> C++11 </a:t>
            </a:r>
            <a:r>
              <a:rPr lang="zh-CN" altLang="en-US"/>
              <a:t>新增的这个语法：</a:t>
            </a:r>
          </a:p>
          <a:p>
            <a:endParaRPr lang="zh-CN" altLang="en-US"/>
          </a:p>
        </p:txBody>
      </p:sp>
      <p:cxnSp>
        <p:nvCxnSpPr>
          <p:cNvPr id="6" name="Straight Connector 5"/>
          <p:cNvCxnSpPr/>
          <p:nvPr/>
        </p:nvCxnSpPr>
        <p:spPr>
          <a:xfrm>
            <a:off x="7361555" y="3290570"/>
            <a:ext cx="1329055" cy="1016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713865" y="3407410"/>
            <a:ext cx="3321685" cy="922020"/>
          </a:xfrm>
          <a:prstGeom prst="rect">
            <a:avLst/>
          </a:prstGeom>
          <a:noFill/>
        </p:spPr>
        <p:txBody>
          <a:bodyPr wrap="square" rtlCol="0">
            <a:spAutoFit/>
          </a:bodyPr>
          <a:lstStyle/>
          <a:p>
            <a:r>
              <a:rPr lang="zh-CN" altLang="en-US">
                <a:solidFill>
                  <a:schemeClr val="bg1">
                    <a:lumMod val="65000"/>
                  </a:schemeClr>
                </a:solidFill>
              </a:rPr>
              <a:t>不过，据我所知，初始化列表的那个构造函数就没办法通过</a:t>
            </a:r>
            <a:r>
              <a:rPr lang="en-US" altLang="zh-CN">
                <a:solidFill>
                  <a:schemeClr val="bg1">
                    <a:lumMod val="65000"/>
                  </a:schemeClr>
                </a:solidFill>
              </a:rPr>
              <a:t> = default </a:t>
            </a:r>
            <a:r>
              <a:rPr lang="zh-CN" altLang="en-US">
                <a:solidFill>
                  <a:schemeClr val="bg1">
                    <a:lumMod val="65000"/>
                  </a:schemeClr>
                </a:solidFill>
              </a:rPr>
              <a:t>语法恢复</a:t>
            </a:r>
            <a:r>
              <a:rPr lang="en-US" altLang="zh-CN">
                <a:solidFill>
                  <a:schemeClr val="bg1">
                    <a:lumMod val="65000"/>
                  </a:schemeClr>
                </a:solidFill>
              </a:rPr>
              <a:t>……</a:t>
            </a:r>
          </a:p>
        </p:txBody>
      </p:sp>
      <p:pic>
        <p:nvPicPr>
          <p:cNvPr id="10" name="Picture 9"/>
          <p:cNvPicPr>
            <a:picLocks noChangeAspect="1"/>
          </p:cNvPicPr>
          <p:nvPr/>
        </p:nvPicPr>
        <p:blipFill>
          <a:blip r:embed="rId3"/>
          <a:stretch>
            <a:fillRect/>
          </a:stretch>
        </p:blipFill>
        <p:spPr>
          <a:xfrm>
            <a:off x="0" y="6085840"/>
            <a:ext cx="1713865" cy="7721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编译器默认生成的构造函数：拷贝构造函数</a:t>
            </a:r>
            <a:endParaRPr lang="en-US"/>
          </a:p>
        </p:txBody>
      </p:sp>
      <p:sp>
        <p:nvSpPr>
          <p:cNvPr id="3" name="Content Placeholder 2"/>
          <p:cNvSpPr>
            <a:spLocks noGrp="1"/>
          </p:cNvSpPr>
          <p:nvPr>
            <p:ph idx="1"/>
          </p:nvPr>
        </p:nvSpPr>
        <p:spPr/>
        <p:txBody>
          <a:bodyPr/>
          <a:lstStyle/>
          <a:p>
            <a:r>
              <a:rPr lang="zh-CN" altLang="en-US"/>
              <a:t>除了无参和初始化列表构造函数外，编译器默认还会生成这样一个特殊的构造函数：</a:t>
            </a:r>
          </a:p>
          <a:p>
            <a:r>
              <a:rPr lang="en-US" altLang="zh-CN"/>
              <a:t>Pig(Pig const &amp;other);</a:t>
            </a:r>
          </a:p>
          <a:p>
            <a:r>
              <a:rPr lang="zh-CN" altLang="en-US"/>
              <a:t>可见他的参数是一个</a:t>
            </a:r>
            <a:r>
              <a:rPr lang="en-US" altLang="zh-CN"/>
              <a:t> Pig </a:t>
            </a:r>
            <a:r>
              <a:rPr lang="zh-CN" altLang="en-US"/>
              <a:t>类型，他的功能就是拷贝</a:t>
            </a:r>
            <a:r>
              <a:rPr lang="en-US" altLang="zh-CN"/>
              <a:t> Pig </a:t>
            </a:r>
            <a:r>
              <a:rPr lang="zh-CN" altLang="en-US"/>
              <a:t>对象，故称为</a:t>
            </a:r>
            <a:r>
              <a:rPr lang="zh-CN" altLang="en-US" b="1"/>
              <a:t>拷贝构造函数</a:t>
            </a:r>
            <a:r>
              <a:rPr lang="zh-CN" altLang="en-US"/>
              <a:t>。</a:t>
            </a:r>
          </a:p>
          <a:p>
            <a:r>
              <a:rPr lang="zh-CN" altLang="en-US"/>
              <a:t>调用方式如下：</a:t>
            </a:r>
          </a:p>
          <a:p>
            <a:endParaRPr lang="zh-CN" altLang="en-US"/>
          </a:p>
          <a:p>
            <a:endParaRPr lang="zh-CN" altLang="en-US"/>
          </a:p>
        </p:txBody>
      </p:sp>
      <p:pic>
        <p:nvPicPr>
          <p:cNvPr id="4" name="Picture 3"/>
          <p:cNvPicPr>
            <a:picLocks noChangeAspect="1"/>
          </p:cNvPicPr>
          <p:nvPr/>
        </p:nvPicPr>
        <p:blipFill>
          <a:blip r:embed="rId2"/>
          <a:stretch>
            <a:fillRect/>
          </a:stretch>
        </p:blipFill>
        <p:spPr>
          <a:xfrm>
            <a:off x="3575685" y="3473450"/>
            <a:ext cx="5721350" cy="33845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拷贝构造函数</a:t>
            </a:r>
            <a:r>
              <a:rPr lang="zh-CN" altLang="en-US"/>
              <a:t>：</a:t>
            </a:r>
            <a:r>
              <a:rPr lang="zh-CN" altLang="en-US">
                <a:sym typeface="+mn-ea"/>
              </a:rPr>
              <a:t>用户自定义</a:t>
            </a:r>
            <a:endParaRPr lang="en-US"/>
          </a:p>
        </p:txBody>
      </p:sp>
      <p:sp>
        <p:nvSpPr>
          <p:cNvPr id="3" name="Content Placeholder 2"/>
          <p:cNvSpPr>
            <a:spLocks noGrp="1"/>
          </p:cNvSpPr>
          <p:nvPr>
            <p:ph idx="1"/>
          </p:nvPr>
        </p:nvSpPr>
        <p:spPr/>
        <p:txBody>
          <a:bodyPr/>
          <a:lstStyle/>
          <a:p>
            <a:r>
              <a:rPr lang="zh-CN"/>
              <a:t>除了编译器可以自动生成拷贝构造函数外，如果有需要，用户也可以自定义拷贝构造函数。</a:t>
            </a:r>
          </a:p>
          <a:p>
            <a:r>
              <a:rPr lang="zh-CN" altLang="en-US"/>
              <a:t>比如：</a:t>
            </a:r>
          </a:p>
          <a:p>
            <a:endParaRPr lang="zh-CN" altLang="en-US"/>
          </a:p>
          <a:p>
            <a:endParaRPr lang="zh-CN" altLang="en-US"/>
          </a:p>
          <a:p>
            <a:endParaRPr lang="zh-CN" altLang="en-US"/>
          </a:p>
          <a:p>
            <a:endParaRPr lang="zh-CN" altLang="en-US"/>
          </a:p>
          <a:p>
            <a:endParaRPr lang="zh-CN" altLang="en-US"/>
          </a:p>
          <a:p>
            <a:endParaRPr lang="zh-CN" altLang="en-US"/>
          </a:p>
        </p:txBody>
      </p:sp>
      <p:pic>
        <p:nvPicPr>
          <p:cNvPr id="5" name="Picture 4"/>
          <p:cNvPicPr>
            <a:picLocks noChangeAspect="1"/>
          </p:cNvPicPr>
          <p:nvPr/>
        </p:nvPicPr>
        <p:blipFill>
          <a:blip r:embed="rId2"/>
          <a:stretch>
            <a:fillRect/>
          </a:stretch>
        </p:blipFill>
        <p:spPr>
          <a:xfrm>
            <a:off x="2766060" y="3131185"/>
            <a:ext cx="6659880" cy="22307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不想要编译器自动生成拷贝构造函数怎么办：</a:t>
            </a:r>
            <a:r>
              <a:rPr lang="en-US" altLang="zh-CN"/>
              <a:t>= delete</a:t>
            </a:r>
            <a:endParaRPr lang="zh-CN" altLang="en-US"/>
          </a:p>
        </p:txBody>
      </p:sp>
      <p:sp>
        <p:nvSpPr>
          <p:cNvPr id="3" name="Content Placeholder 2"/>
          <p:cNvSpPr>
            <a:spLocks noGrp="1"/>
          </p:cNvSpPr>
          <p:nvPr>
            <p:ph idx="1"/>
          </p:nvPr>
        </p:nvSpPr>
        <p:spPr>
          <a:xfrm>
            <a:off x="647700" y="1835785"/>
            <a:ext cx="10515600" cy="4351338"/>
          </a:xfrm>
        </p:spPr>
        <p:txBody>
          <a:bodyPr>
            <a:normAutofit lnSpcReduction="10000"/>
          </a:bodyPr>
          <a:lstStyle/>
          <a:p>
            <a:r>
              <a:rPr lang="zh-CN" altLang="en-US"/>
              <a:t>如果想要让编译器不要自动生成</a:t>
            </a:r>
            <a:r>
              <a:rPr lang="zh-CN" altLang="en-US" b="1"/>
              <a:t>拷贝构造函数</a:t>
            </a:r>
            <a:r>
              <a:rPr lang="zh-CN" altLang="en-US"/>
              <a:t>，可以用</a:t>
            </a:r>
            <a:r>
              <a:rPr lang="en-US" altLang="zh-CN"/>
              <a:t> = delete </a:t>
            </a:r>
            <a:r>
              <a:rPr lang="zh-CN" altLang="en-US"/>
              <a:t>语法删除：</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solidFill>
                <a:schemeClr val="bg1">
                  <a:lumMod val="65000"/>
                </a:schemeClr>
              </a:solidFill>
            </a:endParaRPr>
          </a:p>
          <a:p>
            <a:r>
              <a:rPr lang="zh-CN" altLang="en-US">
                <a:solidFill>
                  <a:schemeClr val="bg1">
                    <a:lumMod val="65000"/>
                  </a:schemeClr>
                </a:solidFill>
              </a:rPr>
              <a:t>注：</a:t>
            </a:r>
            <a:r>
              <a:rPr lang="en-US" altLang="zh-CN">
                <a:solidFill>
                  <a:schemeClr val="bg1">
                    <a:lumMod val="65000"/>
                  </a:schemeClr>
                </a:solidFill>
              </a:rPr>
              <a:t>= delete </a:t>
            </a:r>
            <a:r>
              <a:rPr lang="zh-CN" altLang="en-US">
                <a:solidFill>
                  <a:schemeClr val="bg1">
                    <a:lumMod val="65000"/>
                  </a:schemeClr>
                </a:solidFill>
              </a:rPr>
              <a:t>和</a:t>
            </a:r>
            <a:r>
              <a:rPr lang="en-US" altLang="zh-CN">
                <a:solidFill>
                  <a:schemeClr val="bg1">
                    <a:lumMod val="65000"/>
                  </a:schemeClr>
                </a:solidFill>
              </a:rPr>
              <a:t> = default </a:t>
            </a:r>
            <a:r>
              <a:rPr lang="zh-CN" altLang="en-US">
                <a:solidFill>
                  <a:schemeClr val="bg1">
                    <a:lumMod val="65000"/>
                  </a:schemeClr>
                </a:solidFill>
              </a:rPr>
              <a:t>是一对。如果你不确定某个函数有没有被编译器默认生成，可以都用这两个显式地声明一下。</a:t>
            </a:r>
          </a:p>
        </p:txBody>
      </p:sp>
      <p:pic>
        <p:nvPicPr>
          <p:cNvPr id="5" name="Picture 4"/>
          <p:cNvPicPr>
            <a:picLocks noChangeAspect="1"/>
          </p:cNvPicPr>
          <p:nvPr/>
        </p:nvPicPr>
        <p:blipFill>
          <a:blip r:embed="rId2"/>
          <a:stretch>
            <a:fillRect/>
          </a:stretch>
        </p:blipFill>
        <p:spPr>
          <a:xfrm>
            <a:off x="3431540" y="2207895"/>
            <a:ext cx="5532120" cy="30543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编译器默认生成的特殊函数：拷贝赋值函数</a:t>
            </a:r>
            <a:endParaRPr lang="en-US"/>
          </a:p>
        </p:txBody>
      </p:sp>
      <p:sp>
        <p:nvSpPr>
          <p:cNvPr id="3" name="Content Placeholder 2"/>
          <p:cNvSpPr>
            <a:spLocks noGrp="1"/>
          </p:cNvSpPr>
          <p:nvPr>
            <p:ph idx="1"/>
          </p:nvPr>
        </p:nvSpPr>
        <p:spPr>
          <a:xfrm>
            <a:off x="647700" y="1713230"/>
            <a:ext cx="10515600" cy="4351338"/>
          </a:xfrm>
        </p:spPr>
        <p:txBody>
          <a:bodyPr/>
          <a:lstStyle/>
          <a:p>
            <a:r>
              <a:rPr lang="zh-CN" altLang="en-US">
                <a:sym typeface="+mn-ea"/>
              </a:rPr>
              <a:t>除了拷贝构造函数外，编译器默认还会生成这样一个重载</a:t>
            </a:r>
            <a:r>
              <a:rPr lang="en-US" altLang="zh-CN">
                <a:sym typeface="+mn-ea"/>
              </a:rPr>
              <a:t>’=’</a:t>
            </a:r>
            <a:r>
              <a:rPr lang="zh-CN" altLang="en-US">
                <a:sym typeface="+mn-ea"/>
              </a:rPr>
              <a:t>这个运算符的函数：</a:t>
            </a:r>
            <a:endParaRPr lang="zh-CN" altLang="en-US"/>
          </a:p>
          <a:p>
            <a:r>
              <a:rPr lang="en-US" altLang="zh-CN">
                <a:solidFill>
                  <a:schemeClr val="accent1">
                    <a:lumMod val="75000"/>
                  </a:schemeClr>
                </a:solidFill>
                <a:sym typeface="+mn-ea"/>
              </a:rPr>
              <a:t>Pig &amp;operator=(Pig const &amp;other);</a:t>
            </a:r>
          </a:p>
          <a:p>
            <a:r>
              <a:rPr lang="zh-CN" altLang="en-US" b="1">
                <a:sym typeface="+mn-ea"/>
              </a:rPr>
              <a:t>拷贝构造函数</a:t>
            </a:r>
            <a:r>
              <a:rPr lang="zh-CN" altLang="en-US">
                <a:sym typeface="+mn-ea"/>
              </a:rPr>
              <a:t>的作用是在</a:t>
            </a:r>
            <a:r>
              <a:rPr lang="en-US" altLang="zh-CN">
                <a:sym typeface="+mn-ea"/>
              </a:rPr>
              <a:t>Pig</a:t>
            </a:r>
            <a:r>
              <a:rPr lang="zh-CN" altLang="en-US" b="1">
                <a:sym typeface="+mn-ea"/>
              </a:rPr>
              <a:t>尚未</a:t>
            </a:r>
            <a:r>
              <a:rPr lang="zh-CN" altLang="en-US">
                <a:sym typeface="+mn-ea"/>
              </a:rPr>
              <a:t>初始化时，将另一个</a:t>
            </a:r>
            <a:r>
              <a:rPr lang="en-US" altLang="zh-CN">
                <a:sym typeface="+mn-ea"/>
              </a:rPr>
              <a:t>Pig</a:t>
            </a:r>
            <a:r>
              <a:rPr lang="zh-CN" altLang="en-US">
                <a:sym typeface="+mn-ea"/>
              </a:rPr>
              <a:t>拷贝进来，以初始化当前</a:t>
            </a:r>
            <a:r>
              <a:rPr lang="en-US" altLang="zh-CN">
                <a:sym typeface="+mn-ea"/>
              </a:rPr>
              <a:t>Pig</a:t>
            </a:r>
            <a:r>
              <a:rPr lang="zh-CN" altLang="en-US">
                <a:sym typeface="+mn-ea"/>
              </a:rPr>
              <a:t>。</a:t>
            </a:r>
            <a:endParaRPr lang="zh-CN" altLang="en-US"/>
          </a:p>
          <a:p>
            <a:r>
              <a:rPr lang="en-US" altLang="zh-CN">
                <a:solidFill>
                  <a:schemeClr val="accent1">
                    <a:lumMod val="75000"/>
                  </a:schemeClr>
                </a:solidFill>
                <a:sym typeface="+mn-ea"/>
              </a:rPr>
              <a:t>Pig pig = pig2;  </a:t>
            </a:r>
            <a:r>
              <a:rPr lang="en-US" altLang="zh-CN">
                <a:solidFill>
                  <a:schemeClr val="accent6">
                    <a:lumMod val="75000"/>
                  </a:schemeClr>
                </a:solidFill>
                <a:sym typeface="+mn-ea"/>
              </a:rPr>
              <a:t>// </a:t>
            </a:r>
            <a:r>
              <a:rPr lang="zh-CN" altLang="en-US">
                <a:solidFill>
                  <a:schemeClr val="accent6">
                    <a:lumMod val="75000"/>
                  </a:schemeClr>
                </a:solidFill>
                <a:sym typeface="+mn-ea"/>
              </a:rPr>
              <a:t>拷贝构造</a:t>
            </a:r>
            <a:endParaRPr lang="zh-CN" altLang="en-US">
              <a:solidFill>
                <a:schemeClr val="accent1">
                  <a:lumMod val="75000"/>
                </a:schemeClr>
              </a:solidFill>
              <a:sym typeface="+mn-ea"/>
            </a:endParaRPr>
          </a:p>
          <a:p>
            <a:r>
              <a:rPr lang="zh-CN" altLang="en-US" b="1"/>
              <a:t>拷贝赋值函数</a:t>
            </a:r>
            <a:r>
              <a:rPr lang="zh-CN" altLang="en-US"/>
              <a:t>的作用是在</a:t>
            </a:r>
            <a:r>
              <a:rPr lang="en-US" altLang="zh-CN"/>
              <a:t>Pig</a:t>
            </a:r>
            <a:r>
              <a:rPr lang="zh-CN" altLang="en-US" b="1"/>
              <a:t>已经</a:t>
            </a:r>
            <a:r>
              <a:rPr lang="zh-CN" altLang="en-US"/>
              <a:t>初始化</a:t>
            </a:r>
            <a:r>
              <a:rPr lang="zh-CN" altLang="en-US">
                <a:sym typeface="+mn-ea"/>
              </a:rPr>
              <a:t>时</a:t>
            </a:r>
            <a:r>
              <a:rPr lang="zh-CN" altLang="en-US"/>
              <a:t>，将当前</a:t>
            </a:r>
            <a:r>
              <a:rPr lang="en-US" altLang="zh-CN"/>
              <a:t>Pig</a:t>
            </a:r>
            <a:r>
              <a:rPr lang="zh-CN" altLang="en-US"/>
              <a:t>销毁，同时将另一个</a:t>
            </a:r>
            <a:r>
              <a:rPr lang="en-US" altLang="zh-CN"/>
              <a:t>Pig</a:t>
            </a:r>
            <a:r>
              <a:rPr lang="zh-CN" altLang="en-US"/>
              <a:t>拷贝进来。</a:t>
            </a:r>
          </a:p>
          <a:p>
            <a:r>
              <a:rPr lang="en-US" altLang="zh-CN">
                <a:solidFill>
                  <a:schemeClr val="accent1">
                    <a:lumMod val="75000"/>
                  </a:schemeClr>
                </a:solidFill>
              </a:rPr>
              <a:t>Pig pig;             </a:t>
            </a:r>
            <a:r>
              <a:rPr lang="en-US" altLang="zh-CN">
                <a:solidFill>
                  <a:schemeClr val="accent6">
                    <a:lumMod val="75000"/>
                  </a:schemeClr>
                </a:solidFill>
              </a:rPr>
              <a:t>// </a:t>
            </a:r>
            <a:r>
              <a:rPr lang="zh-CN" altLang="en-US">
                <a:solidFill>
                  <a:schemeClr val="accent6">
                    <a:lumMod val="75000"/>
                  </a:schemeClr>
                </a:solidFill>
              </a:rPr>
              <a:t>无参构造</a:t>
            </a:r>
            <a:endParaRPr lang="en-US" altLang="zh-CN">
              <a:solidFill>
                <a:schemeClr val="accent6">
                  <a:lumMod val="75000"/>
                </a:schemeClr>
              </a:solidFill>
            </a:endParaRPr>
          </a:p>
          <a:p>
            <a:r>
              <a:rPr lang="en-US" altLang="zh-CN">
                <a:solidFill>
                  <a:schemeClr val="accent1">
                    <a:lumMod val="75000"/>
                  </a:schemeClr>
                </a:solidFill>
              </a:rPr>
              <a:t>pig = pig2;        </a:t>
            </a:r>
            <a:r>
              <a:rPr lang="en-US" altLang="zh-CN">
                <a:solidFill>
                  <a:schemeClr val="accent6">
                    <a:lumMod val="75000"/>
                  </a:schemeClr>
                </a:solidFill>
              </a:rPr>
              <a:t>// </a:t>
            </a:r>
            <a:r>
              <a:rPr lang="zh-CN" altLang="en-US">
                <a:solidFill>
                  <a:schemeClr val="accent6">
                    <a:lumMod val="75000"/>
                  </a:schemeClr>
                </a:solidFill>
              </a:rPr>
              <a:t>拷贝赋值</a:t>
            </a:r>
            <a:endParaRPr lang="zh-CN" altLang="en-US">
              <a:solidFill>
                <a:schemeClr val="accent1">
                  <a:lumMod val="75000"/>
                </a:schemeClr>
              </a:solidFill>
            </a:endParaRPr>
          </a:p>
          <a:p>
            <a:r>
              <a:rPr lang="zh-CN" altLang="en-US"/>
              <a:t>追求性能时推荐用拷贝构造，因为可以避免一次</a:t>
            </a:r>
            <a:r>
              <a:rPr lang="zh-CN" altLang="en-US">
                <a:sym typeface="+mn-ea"/>
              </a:rPr>
              <a:t>无参</a:t>
            </a:r>
            <a:r>
              <a:rPr lang="zh-CN" altLang="en-US"/>
              <a:t>构造，拷贝赋值是出于需要临时修改对象的灵活性需要。</a:t>
            </a:r>
          </a:p>
          <a:p>
            <a:r>
              <a:rPr lang="zh-CN" altLang="en-US"/>
              <a:t>这个函数同样可以由</a:t>
            </a:r>
            <a:r>
              <a:rPr lang="en-US" altLang="zh-CN"/>
              <a:t> = delete </a:t>
            </a:r>
            <a:r>
              <a:rPr lang="zh-CN" altLang="en-US"/>
              <a:t>和</a:t>
            </a:r>
            <a:r>
              <a:rPr lang="en-US" altLang="zh-CN"/>
              <a:t> = default </a:t>
            </a:r>
            <a:r>
              <a:rPr lang="zh-CN" altLang="en-US"/>
              <a:t>控制是否默认生成。</a:t>
            </a:r>
          </a:p>
          <a:p>
            <a:r>
              <a:rPr lang="zh-CN" altLang="en-US" sz="1400">
                <a:solidFill>
                  <a:schemeClr val="bg1">
                    <a:lumMod val="75000"/>
                  </a:schemeClr>
                </a:solidFill>
              </a:rPr>
              <a:t>注：</a:t>
            </a:r>
            <a:r>
              <a:rPr lang="en-US" altLang="zh-CN" sz="1400">
                <a:solidFill>
                  <a:schemeClr val="bg1">
                    <a:lumMod val="75000"/>
                  </a:schemeClr>
                </a:solidFill>
              </a:rPr>
              <a:t>return *this </a:t>
            </a:r>
            <a:r>
              <a:rPr lang="zh-CN" altLang="en-US" sz="1400">
                <a:solidFill>
                  <a:schemeClr val="bg1">
                    <a:lumMod val="75000"/>
                  </a:schemeClr>
                </a:solidFill>
              </a:rPr>
              <a:t>是为了支持连等号</a:t>
            </a:r>
            <a:r>
              <a:rPr lang="en-US" altLang="zh-CN" sz="1400">
                <a:solidFill>
                  <a:schemeClr val="bg1">
                    <a:lumMod val="75000"/>
                  </a:schemeClr>
                </a:solidFill>
              </a:rPr>
              <a:t> a = b = 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近代：</a:t>
            </a:r>
            <a:r>
              <a:rPr lang="en-US" altLang="zh-CN"/>
              <a:t>C++98 </a:t>
            </a:r>
            <a:r>
              <a:rPr lang="zh-CN" altLang="en-US"/>
              <a:t>引入</a:t>
            </a:r>
            <a:r>
              <a:rPr lang="en-US" altLang="zh-CN"/>
              <a:t> STL </a:t>
            </a:r>
            <a:r>
              <a:rPr lang="zh-CN" altLang="en-US"/>
              <a:t>容器库</a:t>
            </a:r>
          </a:p>
        </p:txBody>
      </p:sp>
      <p:pic>
        <p:nvPicPr>
          <p:cNvPr id="4" name="Content Placeholder 3"/>
          <p:cNvPicPr>
            <a:picLocks noGrp="1" noChangeAspect="1"/>
          </p:cNvPicPr>
          <p:nvPr>
            <p:ph idx="1"/>
          </p:nvPr>
        </p:nvPicPr>
        <p:blipFill>
          <a:blip r:embed="rId2"/>
          <a:stretch>
            <a:fillRect/>
          </a:stretch>
        </p:blipFill>
        <p:spPr>
          <a:xfrm>
            <a:off x="3599815" y="1825625"/>
            <a:ext cx="4610100" cy="435165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a:sym typeface="+mn-ea"/>
              </a:rPr>
              <a:t>编译器自动生成的</a:t>
            </a:r>
            <a:r>
              <a:rPr lang="zh-CN" altLang="en-US"/>
              <a:t>函数：全家桶</a:t>
            </a:r>
            <a:endParaRPr lang="en-US" altLang="zh-CN"/>
          </a:p>
        </p:txBody>
      </p:sp>
      <p:sp>
        <p:nvSpPr>
          <p:cNvPr id="7" name="Content Placeholder 6"/>
          <p:cNvSpPr>
            <a:spLocks noGrp="1"/>
          </p:cNvSpPr>
          <p:nvPr>
            <p:ph idx="1"/>
          </p:nvPr>
        </p:nvSpPr>
        <p:spPr/>
        <p:txBody>
          <a:bodyPr>
            <a:normAutofit lnSpcReduction="10000"/>
          </a:bodyPr>
          <a:lstStyle/>
          <a:p>
            <a:r>
              <a:rPr lang="zh-CN" altLang="en-US"/>
              <a:t>其实，除了拷贝构造和拷贝赋值，编译器会自动生成的特殊函数还有这些：</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sym typeface="+mn-ea"/>
              </a:rPr>
              <a:t>这在其他面向对象语言中是看不到的。他们分别是什么作用？稍后揭晓。</a:t>
            </a:r>
            <a:endParaRPr lang="en-US" altLang="zh-CN">
              <a:sym typeface="+mn-ea"/>
            </a:endParaRPr>
          </a:p>
        </p:txBody>
      </p:sp>
      <p:pic>
        <p:nvPicPr>
          <p:cNvPr id="11" name="Content Placeholder 10"/>
          <p:cNvPicPr>
            <a:picLocks noGrp="1" noChangeAspect="1"/>
          </p:cNvPicPr>
          <p:nvPr>
            <p:ph sz="half" idx="2"/>
          </p:nvPr>
        </p:nvPicPr>
        <p:blipFill>
          <a:blip r:embed="rId2"/>
          <a:stretch>
            <a:fillRect/>
          </a:stretch>
        </p:blipFill>
        <p:spPr>
          <a:xfrm>
            <a:off x="2127250" y="2336800"/>
            <a:ext cx="7937500" cy="310642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全家桶：这些函数默认情况下是怎么样的？</a:t>
            </a:r>
          </a:p>
        </p:txBody>
      </p:sp>
      <p:pic>
        <p:nvPicPr>
          <p:cNvPr id="4" name="Content Placeholder 3"/>
          <p:cNvPicPr>
            <a:picLocks noGrp="1" noChangeAspect="1"/>
          </p:cNvPicPr>
          <p:nvPr>
            <p:ph idx="1"/>
          </p:nvPr>
        </p:nvPicPr>
        <p:blipFill>
          <a:blip r:embed="rId2"/>
          <a:stretch>
            <a:fillRect/>
          </a:stretch>
        </p:blipFill>
        <p:spPr>
          <a:xfrm>
            <a:off x="7263130" y="5080"/>
            <a:ext cx="4928870" cy="6852920"/>
          </a:xfrm>
          <a:prstGeom prst="rect">
            <a:avLst/>
          </a:prstGeom>
        </p:spPr>
      </p:pic>
      <p:sp>
        <p:nvSpPr>
          <p:cNvPr id="5" name="Text Box 4"/>
          <p:cNvSpPr txBox="1"/>
          <p:nvPr/>
        </p:nvSpPr>
        <p:spPr>
          <a:xfrm>
            <a:off x="1785739" y="3035300"/>
            <a:ext cx="4404360" cy="3139321"/>
          </a:xfrm>
          <a:prstGeom prst="rect">
            <a:avLst/>
          </a:prstGeom>
          <a:noFill/>
        </p:spPr>
        <p:txBody>
          <a:bodyPr wrap="square" rtlCol="0">
            <a:spAutoFit/>
          </a:bodyPr>
          <a:lstStyle/>
          <a:p>
            <a:r>
              <a:rPr lang="zh-CN" altLang="en-US" dirty="0"/>
              <a:t>编译器自动生成的这些函数等价于这样：</a:t>
            </a:r>
          </a:p>
          <a:p>
            <a:r>
              <a:rPr lang="en-US" altLang="zh-CN" dirty="0"/>
              <a:t>std::move </a:t>
            </a:r>
            <a:r>
              <a:rPr lang="zh-CN" altLang="en-US" dirty="0"/>
              <a:t>是什么意思？稍后揭晓。</a:t>
            </a:r>
          </a:p>
          <a:p>
            <a:endParaRPr lang="zh-CN" altLang="en-US" dirty="0"/>
          </a:p>
          <a:p>
            <a:r>
              <a:rPr lang="zh-CN" altLang="en-US" dirty="0"/>
              <a:t>顺便一提，如果其中一个成员（比如</a:t>
            </a:r>
            <a:r>
              <a:rPr lang="en-US" altLang="zh-CN" dirty="0" err="1"/>
              <a:t>m_name</a:t>
            </a:r>
            <a:r>
              <a:rPr lang="zh-CN" altLang="en-US" dirty="0"/>
              <a:t>）不支持拷贝构造函数，那么</a:t>
            </a:r>
            <a:r>
              <a:rPr lang="en-US" altLang="zh-CN" dirty="0"/>
              <a:t> Pig </a:t>
            </a:r>
            <a:r>
              <a:rPr lang="zh-CN" altLang="en-US" dirty="0"/>
              <a:t>类的拷贝构造函数将不会被编译器自动生成。其他函数同理。</a:t>
            </a:r>
            <a:endParaRPr lang="en-US" altLang="zh-CN" dirty="0"/>
          </a:p>
          <a:p>
            <a:r>
              <a:rPr lang="en-US" altLang="zh-CN" dirty="0"/>
              <a:t>(</a:t>
            </a:r>
            <a:r>
              <a:rPr lang="zh-CN" altLang="en-US" dirty="0"/>
              <a:t>注意</a:t>
            </a:r>
            <a:r>
              <a:rPr lang="en-US" altLang="zh-CN" dirty="0"/>
              <a:t>,</a:t>
            </a:r>
            <a:r>
              <a:rPr lang="zh-CN" altLang="en-US" dirty="0"/>
              <a:t>经过实验测试移动构造函数和移动赋值函数并不会调用成员对应的移动构造和移动赋值反而是调用对应的拷贝构造和拷贝赋值函数</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shot_2021-07-24_08-18-38"/>
          <p:cNvPicPr>
            <a:picLocks noChangeAspect="1"/>
          </p:cNvPicPr>
          <p:nvPr/>
        </p:nvPicPr>
        <p:blipFill>
          <a:blip r:embed="rId3">
            <a:lum bright="70000" contrast="-70000"/>
          </a:blip>
          <a:stretch>
            <a:fillRect/>
          </a:stretch>
        </p:blipFill>
        <p:spPr>
          <a:xfrm>
            <a:off x="0" y="12065"/>
            <a:ext cx="12192000" cy="6833870"/>
          </a:xfrm>
          <a:prstGeom prst="rect">
            <a:avLst/>
          </a:prstGeom>
        </p:spPr>
      </p:pic>
      <p:sp>
        <p:nvSpPr>
          <p:cNvPr id="2" name="Title 1"/>
          <p:cNvSpPr>
            <a:spLocks noGrp="1"/>
          </p:cNvSpPr>
          <p:nvPr>
            <p:ph type="title"/>
          </p:nvPr>
        </p:nvSpPr>
        <p:spPr/>
        <p:txBody>
          <a:bodyPr/>
          <a:lstStyle/>
          <a:p>
            <a:r>
              <a:rPr lang="zh-CN" altLang="en-US"/>
              <a:t>恭喜：你已经基本学废构造函数啦！</a:t>
            </a:r>
          </a:p>
        </p:txBody>
      </p:sp>
      <p:sp>
        <p:nvSpPr>
          <p:cNvPr id="3" name="Content Placeholder 2"/>
          <p:cNvSpPr>
            <a:spLocks noGrp="1"/>
          </p:cNvSpPr>
          <p:nvPr>
            <p:ph idx="1"/>
          </p:nvPr>
        </p:nvSpPr>
        <p:spPr/>
        <p:txBody>
          <a:bodyPr/>
          <a:lstStyle/>
          <a:p>
            <a:r>
              <a:rPr lang="zh-CN" altLang="en-US"/>
              <a:t>《基本</a:t>
            </a:r>
            <a:r>
              <a:rPr lang="zh-CN" altLang="en-US">
                <a:sym typeface="+mn-ea"/>
              </a:rPr>
              <a:t>学废》</a:t>
            </a:r>
            <a:r>
              <a:rPr lang="zh-CN" altLang="en-US"/>
              <a:t>！接下来着重介绍一下全家桶里的函数。</a:t>
            </a:r>
          </a:p>
        </p:txBody>
      </p:sp>
      <p:sp>
        <p:nvSpPr>
          <p:cNvPr id="13" name="Text Box 12"/>
          <p:cNvSpPr txBox="1"/>
          <p:nvPr/>
        </p:nvSpPr>
        <p:spPr>
          <a:xfrm>
            <a:off x="5752465" y="3106420"/>
            <a:ext cx="2657475" cy="645160"/>
          </a:xfrm>
          <a:prstGeom prst="rect">
            <a:avLst/>
          </a:prstGeom>
          <a:noFill/>
        </p:spPr>
        <p:txBody>
          <a:bodyPr wrap="square" rtlCol="0">
            <a:spAutoFit/>
          </a:bodyPr>
          <a:lstStyle/>
          <a:p>
            <a:r>
              <a:rPr lang="zh-CN" altLang="en-US" sz="3600" i="1">
                <a:ln w="22225">
                  <a:solidFill>
                    <a:schemeClr val="accent2"/>
                  </a:solidFill>
                  <a:prstDash val="solid"/>
                </a:ln>
                <a:solidFill>
                  <a:schemeClr val="accent2">
                    <a:lumMod val="40000"/>
                    <a:lumOff val="60000"/>
                  </a:schemeClr>
                </a:solidFill>
                <a:effectLst/>
              </a:rPr>
              <a:t>构造函数！</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编写我们自己的</a:t>
            </a:r>
            <a:r>
              <a:rPr lang="en-US" altLang="zh-CN"/>
              <a:t> vector </a:t>
            </a:r>
            <a:r>
              <a:rPr lang="zh-CN" altLang="en-US"/>
              <a:t>类！</a:t>
            </a:r>
          </a:p>
        </p:txBody>
      </p:sp>
      <p:sp>
        <p:nvSpPr>
          <p:cNvPr id="6" name="Text Box 5"/>
          <p:cNvSpPr txBox="1"/>
          <p:nvPr/>
        </p:nvSpPr>
        <p:spPr>
          <a:xfrm>
            <a:off x="3082925" y="1132840"/>
            <a:ext cx="6838950" cy="368300"/>
          </a:xfrm>
          <a:prstGeom prst="rect">
            <a:avLst/>
          </a:prstGeom>
          <a:noFill/>
        </p:spPr>
        <p:txBody>
          <a:bodyPr wrap="square" rtlCol="0">
            <a:spAutoFit/>
          </a:bodyPr>
          <a:lstStyle/>
          <a:p>
            <a:r>
              <a:rPr lang="zh-CN" altLang="en-US"/>
              <a:t>看来</a:t>
            </a:r>
            <a:r>
              <a:rPr lang="en-US" altLang="zh-CN"/>
              <a:t> vector </a:t>
            </a:r>
            <a:r>
              <a:rPr lang="zh-CN" altLang="en-US"/>
              <a:t>也不过如此！让我们自己实现一个</a:t>
            </a:r>
            <a:r>
              <a:rPr lang="en-US" altLang="zh-CN"/>
              <a:t> Vector </a:t>
            </a:r>
            <a:r>
              <a:rPr lang="zh-CN" altLang="en-US"/>
              <a:t>类试试看吧</a:t>
            </a:r>
          </a:p>
        </p:txBody>
      </p:sp>
      <p:pic>
        <p:nvPicPr>
          <p:cNvPr id="5" name="Content Placeholder 4"/>
          <p:cNvPicPr>
            <a:picLocks noGrp="1" noChangeAspect="1"/>
          </p:cNvPicPr>
          <p:nvPr>
            <p:ph sz="half" idx="2"/>
          </p:nvPr>
        </p:nvPicPr>
        <p:blipFill>
          <a:blip r:embed="rId3"/>
          <a:stretch>
            <a:fillRect/>
          </a:stretch>
        </p:blipFill>
        <p:spPr>
          <a:xfrm>
            <a:off x="6198870" y="1825625"/>
            <a:ext cx="4746625" cy="4351655"/>
          </a:xfrm>
          <a:prstGeom prst="rect">
            <a:avLst/>
          </a:prstGeom>
        </p:spPr>
      </p:pic>
      <p:pic>
        <p:nvPicPr>
          <p:cNvPr id="7" name="Content Placeholder 6"/>
          <p:cNvPicPr>
            <a:picLocks noGrp="1" noChangeAspect="1"/>
          </p:cNvPicPr>
          <p:nvPr>
            <p:ph sz="half" idx="1"/>
          </p:nvPr>
        </p:nvPicPr>
        <p:blipFill>
          <a:blip r:embed="rId4"/>
          <a:stretch>
            <a:fillRect/>
          </a:stretch>
        </p:blipFill>
        <p:spPr>
          <a:xfrm>
            <a:off x="1038225" y="1501140"/>
            <a:ext cx="4399280" cy="5001260"/>
          </a:xfrm>
          <a:prstGeom prst="rect">
            <a:avLst/>
          </a:prstGeom>
        </p:spPr>
      </p:pic>
      <p:pic>
        <p:nvPicPr>
          <p:cNvPr id="8" name="Picture 7"/>
          <p:cNvPicPr>
            <a:picLocks noChangeAspect="1"/>
          </p:cNvPicPr>
          <p:nvPr/>
        </p:nvPicPr>
        <p:blipFill>
          <a:blip r:embed="rId5"/>
          <a:stretch>
            <a:fillRect/>
          </a:stretch>
        </p:blipFill>
        <p:spPr>
          <a:xfrm>
            <a:off x="8435975" y="0"/>
            <a:ext cx="3756025" cy="984885"/>
          </a:xfrm>
          <a:prstGeom prst="rect">
            <a:avLst/>
          </a:prstGeom>
        </p:spPr>
      </p:pic>
      <p:sp>
        <p:nvSpPr>
          <p:cNvPr id="9" name="Text Box 8"/>
          <p:cNvSpPr txBox="1"/>
          <p:nvPr/>
        </p:nvSpPr>
        <p:spPr>
          <a:xfrm>
            <a:off x="7061200" y="258445"/>
            <a:ext cx="1134110" cy="368300"/>
          </a:xfrm>
          <a:prstGeom prst="rect">
            <a:avLst/>
          </a:prstGeom>
          <a:noFill/>
        </p:spPr>
        <p:txBody>
          <a:bodyPr wrap="square" rtlCol="0">
            <a:spAutoFit/>
          </a:bodyPr>
          <a:lstStyle/>
          <a:p>
            <a:r>
              <a:rPr lang="en-US" i="1">
                <a:latin typeface="Adobe New Century Schoolbook" charset="0"/>
                <a:cs typeface="Adobe New Century Schoolbook" charset="0"/>
              </a:rPr>
              <a:t>It works!</a:t>
            </a:r>
          </a:p>
        </p:txBody>
      </p:sp>
      <p:sp>
        <p:nvSpPr>
          <p:cNvPr id="3" name="Text Box 2"/>
          <p:cNvSpPr txBox="1"/>
          <p:nvPr/>
        </p:nvSpPr>
        <p:spPr>
          <a:xfrm>
            <a:off x="5353050" y="6489700"/>
            <a:ext cx="6838950" cy="368300"/>
          </a:xfrm>
          <a:prstGeom prst="rect">
            <a:avLst/>
          </a:prstGeom>
          <a:noFill/>
        </p:spPr>
        <p:txBody>
          <a:bodyPr wrap="square" rtlCol="0">
            <a:spAutoFit/>
          </a:bodyPr>
          <a:lstStyle/>
          <a:p>
            <a:r>
              <a:rPr lang="zh-CN"/>
              <a:t>这个</a:t>
            </a:r>
            <a:r>
              <a:rPr lang="en-US" altLang="zh-CN"/>
              <a:t>Vector</a:t>
            </a:r>
            <a:r>
              <a:rPr lang="zh-CN" altLang="en-US"/>
              <a:t>类有哪些问题？</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三五法则：规则类怪谈</a:t>
            </a:r>
          </a:p>
        </p:txBody>
      </p:sp>
      <p:sp>
        <p:nvSpPr>
          <p:cNvPr id="3" name="Content Placeholder 2"/>
          <p:cNvSpPr>
            <a:spLocks noGrp="1"/>
          </p:cNvSpPr>
          <p:nvPr>
            <p:ph sz="half" idx="1"/>
          </p:nvPr>
        </p:nvSpPr>
        <p:spPr>
          <a:xfrm>
            <a:off x="647700" y="1744345"/>
            <a:ext cx="5181600" cy="4493895"/>
          </a:xfrm>
        </p:spPr>
        <p:txBody>
          <a:bodyPr>
            <a:noAutofit/>
          </a:bodyPr>
          <a:lstStyle/>
          <a:p>
            <a:pPr marL="457200" indent="-457200">
              <a:buAutoNum type="arabicPeriod"/>
            </a:pPr>
            <a:r>
              <a:rPr lang="zh-CN" altLang="en-US" sz="1600"/>
              <a:t>如果一个类定义了</a:t>
            </a:r>
            <a:r>
              <a:rPr lang="zh-CN" altLang="en-US" sz="1600" b="1"/>
              <a:t>解构</a:t>
            </a:r>
            <a:r>
              <a:rPr lang="en-US" sz="1600" b="1"/>
              <a:t>函数</a:t>
            </a:r>
            <a:r>
              <a:rPr lang="zh-CN" altLang="en-US" sz="1600"/>
              <a:t>，那么您必须同时定义或删除</a:t>
            </a:r>
            <a:r>
              <a:rPr lang="en-US" sz="1600" b="1"/>
              <a:t>拷贝构造函数</a:t>
            </a:r>
            <a:r>
              <a:rPr lang="en-US" sz="1600"/>
              <a:t>和</a:t>
            </a:r>
            <a:r>
              <a:rPr lang="en-US" sz="1600" b="1"/>
              <a:t>拷贝赋值函数</a:t>
            </a:r>
            <a:r>
              <a:rPr lang="zh-CN" altLang="en-US" sz="1600">
                <a:sym typeface="+mn-ea"/>
              </a:rPr>
              <a:t>，否则出错</a:t>
            </a:r>
            <a:r>
              <a:rPr lang="en-US" sz="1600"/>
              <a:t>。</a:t>
            </a:r>
          </a:p>
          <a:p>
            <a:pPr marL="457200" indent="-457200">
              <a:buAutoNum type="arabicPeriod"/>
            </a:pPr>
            <a:r>
              <a:rPr lang="zh-CN" altLang="en-US" sz="1600">
                <a:sym typeface="+mn-ea"/>
              </a:rPr>
              <a:t>如果一个类定义了</a:t>
            </a:r>
            <a:r>
              <a:rPr lang="en-US" sz="1600" b="1"/>
              <a:t>拷贝</a:t>
            </a:r>
            <a:r>
              <a:rPr lang="zh-CN" altLang="en-US" sz="1600" b="1"/>
              <a:t>构造函数</a:t>
            </a:r>
            <a:r>
              <a:rPr lang="zh-CN" altLang="en-US" sz="1600"/>
              <a:t>，</a:t>
            </a:r>
            <a:r>
              <a:rPr lang="zh-CN" altLang="en-US" sz="1600">
                <a:sym typeface="+mn-ea"/>
              </a:rPr>
              <a:t>那么您必须同时定义或删除</a:t>
            </a:r>
            <a:r>
              <a:rPr lang="zh-CN" altLang="en-US" sz="1600" b="1">
                <a:sym typeface="+mn-ea"/>
              </a:rPr>
              <a:t>拷贝</a:t>
            </a:r>
            <a:r>
              <a:rPr lang="en-US" sz="1600" b="1"/>
              <a:t>赋值</a:t>
            </a:r>
            <a:r>
              <a:rPr lang="zh-CN" altLang="en-US" sz="1600" b="1"/>
              <a:t>函数</a:t>
            </a:r>
            <a:r>
              <a:rPr lang="zh-CN" altLang="en-US" sz="1600">
                <a:sym typeface="+mn-ea"/>
              </a:rPr>
              <a:t>，否则出错，删除可导致低效</a:t>
            </a:r>
            <a:r>
              <a:rPr lang="zh-CN" altLang="en-US" sz="1600"/>
              <a:t>。</a:t>
            </a:r>
          </a:p>
          <a:p>
            <a:pPr marL="457200" indent="-457200">
              <a:buAutoNum type="arabicPeriod"/>
            </a:pPr>
            <a:r>
              <a:rPr lang="zh-CN" altLang="en-US" sz="1600">
                <a:sym typeface="+mn-ea"/>
              </a:rPr>
              <a:t>如果一个类定义了</a:t>
            </a:r>
            <a:r>
              <a:rPr lang="zh-CN" altLang="en-US" sz="1600" b="1">
                <a:sym typeface="+mn-ea"/>
              </a:rPr>
              <a:t>移动构造函数</a:t>
            </a:r>
            <a:r>
              <a:rPr lang="zh-CN" altLang="en-US" sz="1600">
                <a:sym typeface="+mn-ea"/>
              </a:rPr>
              <a:t>，那么您必须同时定义或删除</a:t>
            </a:r>
            <a:r>
              <a:rPr lang="zh-CN" altLang="en-US" sz="1600" b="1">
                <a:sym typeface="+mn-ea"/>
              </a:rPr>
              <a:t>移动</a:t>
            </a:r>
            <a:r>
              <a:rPr lang="en-US" sz="1600" b="1">
                <a:sym typeface="+mn-ea"/>
              </a:rPr>
              <a:t>赋值</a:t>
            </a:r>
            <a:r>
              <a:rPr lang="zh-CN" altLang="en-US" sz="1600" b="1">
                <a:sym typeface="+mn-ea"/>
              </a:rPr>
              <a:t>函数</a:t>
            </a:r>
            <a:r>
              <a:rPr lang="zh-CN" altLang="en-US" sz="1600">
                <a:sym typeface="+mn-ea"/>
              </a:rPr>
              <a:t>，否则出错，删除可导致低效。</a:t>
            </a:r>
          </a:p>
          <a:p>
            <a:pPr marL="457200" indent="-457200">
              <a:buAutoNum type="arabicPeriod"/>
            </a:pPr>
            <a:r>
              <a:rPr lang="zh-CN" altLang="en-US" sz="1600">
                <a:sym typeface="+mn-ea"/>
              </a:rPr>
              <a:t>如果一个类定义了</a:t>
            </a:r>
            <a:r>
              <a:rPr lang="en-US" sz="1600" b="1">
                <a:sym typeface="+mn-ea"/>
              </a:rPr>
              <a:t>拷贝</a:t>
            </a:r>
            <a:r>
              <a:rPr lang="zh-CN" altLang="en-US" sz="1600" b="1">
                <a:sym typeface="+mn-ea"/>
              </a:rPr>
              <a:t>构造函数</a:t>
            </a:r>
            <a:r>
              <a:rPr lang="zh-CN" altLang="en-US" sz="1600">
                <a:sym typeface="+mn-ea"/>
              </a:rPr>
              <a:t>或</a:t>
            </a:r>
            <a:r>
              <a:rPr lang="zh-CN" altLang="en-US" sz="1600" b="1">
                <a:sym typeface="+mn-ea"/>
              </a:rPr>
              <a:t>拷贝</a:t>
            </a:r>
            <a:r>
              <a:rPr lang="en-US" sz="1600" b="1">
                <a:sym typeface="+mn-ea"/>
              </a:rPr>
              <a:t>赋值</a:t>
            </a:r>
            <a:r>
              <a:rPr lang="zh-CN" altLang="en-US" sz="1600" b="1">
                <a:sym typeface="+mn-ea"/>
              </a:rPr>
              <a:t>函数</a:t>
            </a:r>
            <a:r>
              <a:rPr lang="zh-CN" altLang="en-US" sz="1600">
                <a:sym typeface="+mn-ea"/>
              </a:rPr>
              <a:t>，那么您必须最好同时定义</a:t>
            </a:r>
            <a:r>
              <a:rPr lang="zh-CN" altLang="en-US" sz="1600" b="1">
                <a:sym typeface="+mn-ea"/>
              </a:rPr>
              <a:t>移动构造函数</a:t>
            </a:r>
            <a:r>
              <a:rPr lang="zh-CN" altLang="en-US" sz="1600">
                <a:sym typeface="+mn-ea"/>
              </a:rPr>
              <a:t>或</a:t>
            </a:r>
            <a:r>
              <a:rPr lang="zh-CN" altLang="en-US" sz="1600" b="1">
                <a:sym typeface="+mn-ea"/>
              </a:rPr>
              <a:t>移动</a:t>
            </a:r>
            <a:r>
              <a:rPr lang="en-US" sz="1600" b="1">
                <a:sym typeface="+mn-ea"/>
              </a:rPr>
              <a:t>赋值</a:t>
            </a:r>
            <a:r>
              <a:rPr lang="zh-CN" altLang="en-US" sz="1600" b="1">
                <a:sym typeface="+mn-ea"/>
              </a:rPr>
              <a:t>函数</a:t>
            </a:r>
            <a:r>
              <a:rPr lang="zh-CN" altLang="en-US" sz="1600">
                <a:sym typeface="+mn-ea"/>
              </a:rPr>
              <a:t>，否则低效</a:t>
            </a:r>
            <a:r>
              <a:rPr lang="en-US" sz="1600">
                <a:sym typeface="+mn-ea"/>
              </a:rPr>
              <a:t>。</a:t>
            </a:r>
            <a:endParaRPr lang="en-US" altLang="en-US" sz="1600">
              <a:sym typeface="+mn-ea"/>
            </a:endParaRPr>
          </a:p>
        </p:txBody>
      </p:sp>
      <p:sp>
        <p:nvSpPr>
          <p:cNvPr id="5" name="Text Box 4"/>
          <p:cNvSpPr txBox="1"/>
          <p:nvPr/>
        </p:nvSpPr>
        <p:spPr>
          <a:xfrm>
            <a:off x="6306185" y="1216025"/>
            <a:ext cx="5109845" cy="922020"/>
          </a:xfrm>
          <a:prstGeom prst="rect">
            <a:avLst/>
          </a:prstGeom>
          <a:noFill/>
        </p:spPr>
        <p:txBody>
          <a:bodyPr wrap="square" rtlCol="0">
            <a:spAutoFit/>
          </a:bodyPr>
          <a:lstStyle/>
          <a:p>
            <a:r>
              <a:rPr lang="zh-CN" altLang="en-US">
                <a:sym typeface="+mn-ea"/>
              </a:rPr>
              <a:t>三五法则是前人总结的，避免犯错的经验。</a:t>
            </a:r>
          </a:p>
          <a:p>
            <a:r>
              <a:rPr lang="zh-CN" altLang="en-US"/>
              <a:t>只告诉做什么，不告诉为什么，是不深入的。</a:t>
            </a:r>
          </a:p>
          <a:p>
            <a:r>
              <a:rPr lang="zh-CN" altLang="en-US"/>
              <a:t>让我们通过撞南墙的方式来深入理解一下。</a:t>
            </a:r>
          </a:p>
        </p:txBody>
      </p:sp>
      <p:pic>
        <p:nvPicPr>
          <p:cNvPr id="6" name="Content Placeholder 5"/>
          <p:cNvPicPr>
            <a:picLocks noGrp="1" noChangeAspect="1"/>
          </p:cNvPicPr>
          <p:nvPr>
            <p:ph sz="half" idx="2"/>
          </p:nvPr>
        </p:nvPicPr>
        <p:blipFill>
          <a:blip r:embed="rId2"/>
          <a:stretch>
            <a:fillRect/>
          </a:stretch>
        </p:blipFill>
        <p:spPr>
          <a:xfrm>
            <a:off x="5930900" y="2670175"/>
            <a:ext cx="5861050" cy="2293620"/>
          </a:xfrm>
          <a:prstGeom prst="rect">
            <a:avLst/>
          </a:prstGeom>
        </p:spPr>
      </p:pic>
      <p:sp>
        <p:nvSpPr>
          <p:cNvPr id="4" name="Text Box 3"/>
          <p:cNvSpPr txBox="1"/>
          <p:nvPr/>
        </p:nvSpPr>
        <p:spPr>
          <a:xfrm>
            <a:off x="5967095" y="5416550"/>
            <a:ext cx="3281045" cy="737235"/>
          </a:xfrm>
          <a:prstGeom prst="rect">
            <a:avLst/>
          </a:prstGeom>
          <a:noFill/>
        </p:spPr>
        <p:txBody>
          <a:bodyPr wrap="square" rtlCol="0">
            <a:spAutoFit/>
          </a:bodyPr>
          <a:lstStyle/>
          <a:p>
            <a:r>
              <a:rPr lang="zh-CN" altLang="en-US" sz="1400">
                <a:solidFill>
                  <a:schemeClr val="bg1">
                    <a:lumMod val="50000"/>
                  </a:schemeClr>
                </a:solidFill>
                <a:sym typeface="+mn-ea"/>
              </a:rPr>
              <a:t>更多这样的前人经验可以参考：</a:t>
            </a:r>
            <a:r>
              <a:rPr lang="en-US" sz="1400">
                <a:solidFill>
                  <a:schemeClr val="bg1">
                    <a:lumMod val="50000"/>
                  </a:schemeClr>
                </a:solidFill>
                <a:sym typeface="+mn-ea"/>
              </a:rPr>
              <a:t>https://github.com/isocpp/CppCoreGuidelines</a:t>
            </a:r>
            <a:endParaRPr lang="en-US" sz="1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三五法则：拷贝构造函数</a:t>
            </a:r>
          </a:p>
        </p:txBody>
      </p:sp>
      <p:pic>
        <p:nvPicPr>
          <p:cNvPr id="9" name="Content Placeholder 8"/>
          <p:cNvPicPr>
            <a:picLocks noGrp="1" noChangeAspect="1"/>
          </p:cNvPicPr>
          <p:nvPr>
            <p:ph sz="half" idx="2"/>
          </p:nvPr>
        </p:nvPicPr>
        <p:blipFill>
          <a:blip r:embed="rId2"/>
          <a:stretch>
            <a:fillRect/>
          </a:stretch>
        </p:blipFill>
        <p:spPr>
          <a:xfrm>
            <a:off x="6319520" y="2976880"/>
            <a:ext cx="4505325" cy="2047875"/>
          </a:xfrm>
          <a:prstGeom prst="rect">
            <a:avLst/>
          </a:prstGeom>
        </p:spPr>
      </p:pic>
      <p:sp>
        <p:nvSpPr>
          <p:cNvPr id="10" name="Content Placeholder 9"/>
          <p:cNvSpPr>
            <a:spLocks noGrp="1"/>
          </p:cNvSpPr>
          <p:nvPr>
            <p:ph sz="half" idx="1"/>
          </p:nvPr>
        </p:nvSpPr>
        <p:spPr/>
        <p:txBody>
          <a:bodyPr>
            <a:normAutofit fontScale="90000" lnSpcReduction="10000"/>
          </a:bodyPr>
          <a:lstStyle/>
          <a:p>
            <a:r>
              <a:rPr lang="zh-CN" altLang="en-US"/>
              <a:t>在</a:t>
            </a:r>
            <a:r>
              <a:rPr lang="en-US" altLang="zh-CN"/>
              <a:t> = </a:t>
            </a:r>
            <a:r>
              <a:rPr lang="zh-CN" altLang="en-US"/>
              <a:t>时，默认是会拷贝的。比如右边这样：</a:t>
            </a:r>
          </a:p>
          <a:p>
            <a:r>
              <a:rPr lang="zh-CN" altLang="en-US"/>
              <a:t>但是这样对我们当前</a:t>
            </a:r>
            <a:r>
              <a:rPr lang="en-US" altLang="zh-CN"/>
              <a:t> Vector </a:t>
            </a:r>
            <a:r>
              <a:rPr lang="zh-CN" altLang="en-US"/>
              <a:t>的实现造成一个很大的问题。其</a:t>
            </a:r>
            <a:r>
              <a:rPr lang="en-US" altLang="zh-CN"/>
              <a:t> m_data </a:t>
            </a:r>
            <a:r>
              <a:rPr lang="zh-CN" altLang="en-US">
                <a:sym typeface="+mn-ea"/>
              </a:rPr>
              <a:t>指针是按地址值</a:t>
            </a:r>
            <a:r>
              <a:rPr lang="zh-CN" altLang="en-US" b="1">
                <a:sym typeface="+mn-ea"/>
              </a:rPr>
              <a:t>浅</a:t>
            </a:r>
            <a:r>
              <a:rPr lang="zh-CN" altLang="en-US" b="1"/>
              <a:t>拷贝</a:t>
            </a:r>
            <a:r>
              <a:rPr lang="zh-CN" altLang="en-US"/>
              <a:t>的，而不</a:t>
            </a:r>
            <a:r>
              <a:rPr lang="zh-CN" altLang="en-US" b="1"/>
              <a:t>深拷贝</a:t>
            </a:r>
            <a:r>
              <a:rPr lang="zh-CN" altLang="en-US"/>
              <a:t>其指向的数组！</a:t>
            </a:r>
          </a:p>
          <a:p>
            <a:r>
              <a:rPr lang="zh-CN" altLang="en-US"/>
              <a:t>这就是说，在退出</a:t>
            </a:r>
            <a:r>
              <a:rPr lang="en-US" altLang="zh-CN"/>
              <a:t> main </a:t>
            </a:r>
            <a:r>
              <a:rPr lang="zh-CN" altLang="en-US"/>
              <a:t>函数作用域的时候，</a:t>
            </a:r>
            <a:r>
              <a:rPr lang="en-US" altLang="zh-CN"/>
              <a:t>v1.m_data </a:t>
            </a:r>
            <a:r>
              <a:rPr lang="zh-CN" altLang="en-US"/>
              <a:t>会被释放两次！更危险的则是</a:t>
            </a:r>
            <a:r>
              <a:rPr lang="en-US" altLang="zh-CN"/>
              <a:t> v1 </a:t>
            </a:r>
            <a:r>
              <a:rPr lang="zh-CN" altLang="en-US"/>
              <a:t>被解构而</a:t>
            </a:r>
            <a:r>
              <a:rPr lang="en-US" altLang="zh-CN"/>
              <a:t> v2 </a:t>
            </a:r>
            <a:r>
              <a:rPr lang="zh-CN" altLang="en-US"/>
              <a:t>仍在被使用的情况。</a:t>
            </a:r>
          </a:p>
          <a:p>
            <a:r>
              <a:rPr lang="zh-CN" altLang="en-US">
                <a:sym typeface="+mn-ea"/>
              </a:rPr>
              <a:t>这就是为什么“如果一个类定义了</a:t>
            </a:r>
            <a:r>
              <a:rPr lang="zh-CN" altLang="en-US" b="1">
                <a:sym typeface="+mn-ea"/>
              </a:rPr>
              <a:t>解构</a:t>
            </a:r>
            <a:r>
              <a:rPr lang="en-US" b="1">
                <a:sym typeface="+mn-ea"/>
              </a:rPr>
              <a:t>函数</a:t>
            </a:r>
            <a:r>
              <a:rPr lang="zh-CN" altLang="en-US">
                <a:sym typeface="+mn-ea"/>
              </a:rPr>
              <a:t>，那么您必须同时定义或删除</a:t>
            </a:r>
            <a:r>
              <a:rPr lang="en-US" b="1">
                <a:sym typeface="+mn-ea"/>
              </a:rPr>
              <a:t>拷贝构造函数</a:t>
            </a:r>
            <a:r>
              <a:rPr lang="en-US">
                <a:sym typeface="+mn-ea"/>
              </a:rPr>
              <a:t>和</a:t>
            </a:r>
            <a:r>
              <a:rPr lang="en-US" b="1">
                <a:sym typeface="+mn-ea"/>
              </a:rPr>
              <a:t>拷贝赋值函数</a:t>
            </a:r>
            <a:r>
              <a:rPr lang="zh-CN" altLang="en-US">
                <a:sym typeface="+mn-ea"/>
              </a:rPr>
              <a:t>，否则出错。”</a:t>
            </a:r>
          </a:p>
        </p:txBody>
      </p:sp>
      <p:pic>
        <p:nvPicPr>
          <p:cNvPr id="11" name="Picture 10"/>
          <p:cNvPicPr>
            <a:picLocks noChangeAspect="1"/>
          </p:cNvPicPr>
          <p:nvPr/>
        </p:nvPicPr>
        <p:blipFill>
          <a:blip r:embed="rId3"/>
          <a:stretch>
            <a:fillRect/>
          </a:stretch>
        </p:blipFill>
        <p:spPr>
          <a:xfrm>
            <a:off x="3379470" y="6307455"/>
            <a:ext cx="8812530" cy="55054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解决方案：要么删除</a:t>
            </a:r>
          </a:p>
        </p:txBody>
      </p:sp>
      <p:sp>
        <p:nvSpPr>
          <p:cNvPr id="3" name="Content Placeholder 2"/>
          <p:cNvSpPr>
            <a:spLocks noGrp="1"/>
          </p:cNvSpPr>
          <p:nvPr>
            <p:ph sz="half" idx="1"/>
          </p:nvPr>
        </p:nvSpPr>
        <p:spPr/>
        <p:txBody>
          <a:bodyPr/>
          <a:lstStyle/>
          <a:p>
            <a:r>
              <a:rPr lang="zh-CN" altLang="en-US"/>
              <a:t>最简单的办法是，直接禁止用户拷贝这个类的对象，在</a:t>
            </a:r>
            <a:r>
              <a:rPr lang="en-US" altLang="zh-CN"/>
              <a:t> C++11 </a:t>
            </a:r>
            <a:r>
              <a:rPr lang="zh-CN" altLang="en-US"/>
              <a:t>中可以用</a:t>
            </a:r>
            <a:r>
              <a:rPr lang="en-US" altLang="zh-CN"/>
              <a:t> = delete </a:t>
            </a:r>
            <a:r>
              <a:rPr lang="zh-CN" altLang="en-US"/>
              <a:t>表示这个函数被删除，让编译器不要自动生成一个默认的（会导致指针浅拷贝的）拷贝构造函数了。</a:t>
            </a:r>
          </a:p>
          <a:p>
            <a:r>
              <a:rPr lang="zh-CN" altLang="en-US"/>
              <a:t>这样就可以在编译期提前发现错误：</a:t>
            </a:r>
          </a:p>
        </p:txBody>
      </p:sp>
      <p:pic>
        <p:nvPicPr>
          <p:cNvPr id="5" name="Content Placeholder 4"/>
          <p:cNvPicPr>
            <a:picLocks noGrp="1" noChangeAspect="1"/>
          </p:cNvPicPr>
          <p:nvPr>
            <p:ph sz="half" idx="2"/>
          </p:nvPr>
        </p:nvPicPr>
        <p:blipFill>
          <a:blip r:embed="rId2"/>
          <a:stretch>
            <a:fillRect/>
          </a:stretch>
        </p:blipFill>
        <p:spPr>
          <a:xfrm>
            <a:off x="6764655" y="1825625"/>
            <a:ext cx="3615055" cy="4351655"/>
          </a:xfrm>
          <a:prstGeom prst="rect">
            <a:avLst/>
          </a:prstGeom>
        </p:spPr>
      </p:pic>
      <p:pic>
        <p:nvPicPr>
          <p:cNvPr id="6" name="Picture 5"/>
          <p:cNvPicPr>
            <a:picLocks noChangeAspect="1"/>
          </p:cNvPicPr>
          <p:nvPr/>
        </p:nvPicPr>
        <p:blipFill>
          <a:blip r:embed="rId3"/>
          <a:stretch>
            <a:fillRect/>
          </a:stretch>
        </p:blipFill>
        <p:spPr>
          <a:xfrm>
            <a:off x="168275" y="5056505"/>
            <a:ext cx="6140450" cy="1229360"/>
          </a:xfrm>
          <a:prstGeom prst="rect">
            <a:avLst/>
          </a:prstGeom>
        </p:spPr>
      </p:pic>
      <p:cxnSp>
        <p:nvCxnSpPr>
          <p:cNvPr id="9" name="Straight Connector 8"/>
          <p:cNvCxnSpPr/>
          <p:nvPr/>
        </p:nvCxnSpPr>
        <p:spPr>
          <a:xfrm>
            <a:off x="7234555" y="4001770"/>
            <a:ext cx="2258695"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解决方案：要么定义</a:t>
            </a:r>
            <a:endParaRPr lang="en-US"/>
          </a:p>
        </p:txBody>
      </p:sp>
      <p:sp>
        <p:nvSpPr>
          <p:cNvPr id="3" name="Content Placeholder 2"/>
          <p:cNvSpPr>
            <a:spLocks noGrp="1"/>
          </p:cNvSpPr>
          <p:nvPr>
            <p:ph sz="half" idx="1"/>
          </p:nvPr>
        </p:nvSpPr>
        <p:spPr/>
        <p:txBody>
          <a:bodyPr>
            <a:normAutofit lnSpcReduction="10000"/>
          </a:bodyPr>
          <a:lstStyle/>
          <a:p>
            <a:r>
              <a:rPr lang="zh-CN" altLang="en-US"/>
              <a:t>如果需要允许用户拷贝你的</a:t>
            </a:r>
            <a:r>
              <a:rPr lang="en-US" altLang="zh-CN"/>
              <a:t> Vector </a:t>
            </a:r>
            <a:r>
              <a:rPr lang="zh-CN" altLang="en-US"/>
              <a:t>类对象，我们还是需要实现一下的。</a:t>
            </a:r>
          </a:p>
          <a:p>
            <a:r>
              <a:rPr lang="zh-CN" altLang="en-US">
                <a:solidFill>
                  <a:schemeClr val="bg1">
                    <a:lumMod val="50000"/>
                  </a:schemeClr>
                </a:solidFill>
              </a:rPr>
              <a:t>发现了吗？其实不管是</a:t>
            </a:r>
            <a:r>
              <a:rPr lang="en-US" altLang="zh-CN">
                <a:solidFill>
                  <a:schemeClr val="bg1">
                    <a:lumMod val="50000"/>
                  </a:schemeClr>
                </a:solidFill>
              </a:rPr>
              <a:t> size/resize </a:t>
            </a:r>
            <a:r>
              <a:rPr lang="zh-CN" altLang="en-US">
                <a:solidFill>
                  <a:schemeClr val="bg1">
                    <a:lumMod val="50000"/>
                  </a:schemeClr>
                </a:solidFill>
              </a:rPr>
              <a:t>这样的</a:t>
            </a:r>
            <a:r>
              <a:rPr lang="en-US" altLang="zh-CN">
                <a:solidFill>
                  <a:schemeClr val="bg1">
                    <a:lumMod val="50000"/>
                  </a:schemeClr>
                </a:solidFill>
              </a:rPr>
              <a:t> </a:t>
            </a:r>
            <a:r>
              <a:rPr lang="en-US" altLang="zh-CN" b="1">
                <a:solidFill>
                  <a:schemeClr val="bg1">
                    <a:lumMod val="50000"/>
                  </a:schemeClr>
                </a:solidFill>
              </a:rPr>
              <a:t>get/set </a:t>
            </a:r>
            <a:r>
              <a:rPr lang="zh-CN" altLang="en-US" b="1">
                <a:solidFill>
                  <a:schemeClr val="bg1">
                    <a:lumMod val="50000"/>
                  </a:schemeClr>
                </a:solidFill>
              </a:rPr>
              <a:t>模式</a:t>
            </a:r>
            <a:r>
              <a:rPr lang="zh-CN" altLang="en-US">
                <a:solidFill>
                  <a:schemeClr val="bg1">
                    <a:lumMod val="50000"/>
                  </a:schemeClr>
                </a:solidFill>
              </a:rPr>
              <a:t>也好；自定义的</a:t>
            </a:r>
            <a:r>
              <a:rPr lang="zh-CN" altLang="en-US" b="1">
                <a:solidFill>
                  <a:schemeClr val="bg1">
                    <a:lumMod val="50000"/>
                  </a:schemeClr>
                </a:solidFill>
              </a:rPr>
              <a:t>拷贝构造函数</a:t>
            </a:r>
            <a:r>
              <a:rPr lang="zh-CN" altLang="en-US">
                <a:solidFill>
                  <a:schemeClr val="bg1">
                    <a:lumMod val="50000"/>
                  </a:schemeClr>
                </a:solidFill>
              </a:rPr>
              <a:t>也好；</a:t>
            </a:r>
            <a:r>
              <a:rPr lang="en-US" altLang="zh-CN">
                <a:solidFill>
                  <a:schemeClr val="bg1">
                    <a:lumMod val="50000"/>
                  </a:schemeClr>
                </a:solidFill>
              </a:rPr>
              <a:t>RAII </a:t>
            </a:r>
            <a:r>
              <a:rPr lang="zh-CN" altLang="en-US">
                <a:solidFill>
                  <a:schemeClr val="bg1">
                    <a:lumMod val="50000"/>
                  </a:schemeClr>
                </a:solidFill>
              </a:rPr>
              <a:t>保证异常安全也好；都是在为面向对象思想的“封装：不变性”服务。</a:t>
            </a:r>
          </a:p>
          <a:p>
            <a:r>
              <a:rPr lang="zh-CN" altLang="en-US">
                <a:solidFill>
                  <a:schemeClr val="bg1">
                    <a:lumMod val="50000"/>
                  </a:schemeClr>
                </a:solidFill>
              </a:rPr>
              <a:t>即：保证任何单个操作前后，对象都是处于</a:t>
            </a:r>
            <a:r>
              <a:rPr lang="zh-CN" altLang="en-US" b="1">
                <a:solidFill>
                  <a:schemeClr val="bg1">
                    <a:lumMod val="50000"/>
                  </a:schemeClr>
                </a:solidFill>
              </a:rPr>
              <a:t>正确的状态</a:t>
            </a:r>
            <a:r>
              <a:rPr lang="zh-CN" altLang="en-US">
                <a:solidFill>
                  <a:schemeClr val="bg1">
                    <a:lumMod val="50000"/>
                  </a:schemeClr>
                </a:solidFill>
              </a:rPr>
              <a:t>，从而避免程序读到</a:t>
            </a:r>
            <a:r>
              <a:rPr lang="zh-CN" altLang="en-US" b="1">
                <a:solidFill>
                  <a:schemeClr val="bg1">
                    <a:lumMod val="50000"/>
                  </a:schemeClr>
                </a:solidFill>
              </a:rPr>
              <a:t>错误数据</a:t>
            </a:r>
            <a:r>
              <a:rPr lang="zh-CN" altLang="en-US">
                <a:solidFill>
                  <a:schemeClr val="bg1">
                    <a:lumMod val="50000"/>
                  </a:schemeClr>
                </a:solidFill>
              </a:rPr>
              <a:t>（如空悬指针）的情况。</a:t>
            </a:r>
          </a:p>
        </p:txBody>
      </p:sp>
      <p:pic>
        <p:nvPicPr>
          <p:cNvPr id="5" name="Content Placeholder 4"/>
          <p:cNvPicPr>
            <a:picLocks noGrp="1" noChangeAspect="1"/>
          </p:cNvPicPr>
          <p:nvPr>
            <p:ph sz="half" idx="2"/>
          </p:nvPr>
        </p:nvPicPr>
        <p:blipFill>
          <a:blip r:embed="rId2"/>
          <a:stretch>
            <a:fillRect/>
          </a:stretch>
        </p:blipFill>
        <p:spPr>
          <a:xfrm>
            <a:off x="5829300" y="3232150"/>
            <a:ext cx="5877560" cy="153797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三五法则：拷贝赋值函数</a:t>
            </a:r>
          </a:p>
        </p:txBody>
      </p:sp>
      <p:sp>
        <p:nvSpPr>
          <p:cNvPr id="10" name="Content Placeholder 9"/>
          <p:cNvSpPr>
            <a:spLocks noGrp="1"/>
          </p:cNvSpPr>
          <p:nvPr>
            <p:ph sz="half" idx="1"/>
          </p:nvPr>
        </p:nvSpPr>
        <p:spPr/>
        <p:txBody>
          <a:bodyPr>
            <a:normAutofit lnSpcReduction="20000"/>
          </a:bodyPr>
          <a:lstStyle/>
          <a:p>
            <a:r>
              <a:rPr lang="zh-CN" altLang="en-US">
                <a:sym typeface="+mn-ea"/>
              </a:rPr>
              <a:t>区分两种拷贝可以</a:t>
            </a:r>
            <a:r>
              <a:rPr lang="zh-CN" altLang="en-US" b="1">
                <a:sym typeface="+mn-ea"/>
              </a:rPr>
              <a:t>提高性能</a:t>
            </a:r>
            <a:r>
              <a:rPr lang="zh-CN" altLang="en-US">
                <a:sym typeface="+mn-ea"/>
              </a:rPr>
              <a:t>。</a:t>
            </a:r>
          </a:p>
          <a:p>
            <a:r>
              <a:rPr lang="en-US" altLang="zh-CN">
                <a:sym typeface="+mn-ea"/>
              </a:rPr>
              <a:t>int x = 1;   // </a:t>
            </a:r>
            <a:r>
              <a:rPr lang="zh-CN" altLang="en-US">
                <a:sym typeface="+mn-ea"/>
              </a:rPr>
              <a:t>拷贝构造函数</a:t>
            </a:r>
          </a:p>
          <a:p>
            <a:r>
              <a:rPr lang="en-US" altLang="zh-CN">
                <a:sym typeface="+mn-ea"/>
              </a:rPr>
              <a:t>x = 2;        // </a:t>
            </a:r>
            <a:r>
              <a:rPr lang="zh-CN" altLang="en-US">
                <a:sym typeface="+mn-ea"/>
              </a:rPr>
              <a:t>拷贝赋值函数</a:t>
            </a:r>
          </a:p>
          <a:p>
            <a:r>
              <a:rPr lang="zh-CN" altLang="en-US">
                <a:solidFill>
                  <a:schemeClr val="accent2">
                    <a:lumMod val="75000"/>
                  </a:schemeClr>
                </a:solidFill>
                <a:sym typeface="+mn-ea"/>
              </a:rPr>
              <a:t>拷贝赋值函数</a:t>
            </a:r>
            <a:r>
              <a:rPr lang="en-US" altLang="zh-CN">
                <a:solidFill>
                  <a:schemeClr val="accent2">
                    <a:lumMod val="75000"/>
                  </a:schemeClr>
                </a:solidFill>
                <a:sym typeface="+mn-ea"/>
              </a:rPr>
              <a:t>≈</a:t>
            </a:r>
            <a:r>
              <a:rPr lang="zh-CN" altLang="en-US">
                <a:solidFill>
                  <a:schemeClr val="accent2">
                    <a:lumMod val="75000"/>
                  </a:schemeClr>
                </a:solidFill>
                <a:sym typeface="+mn-ea"/>
              </a:rPr>
              <a:t>解构函数</a:t>
            </a:r>
            <a:r>
              <a:rPr lang="en-US" altLang="zh-CN">
                <a:solidFill>
                  <a:schemeClr val="accent2">
                    <a:lumMod val="75000"/>
                  </a:schemeClr>
                </a:solidFill>
                <a:sym typeface="+mn-ea"/>
              </a:rPr>
              <a:t>+</a:t>
            </a:r>
            <a:r>
              <a:rPr lang="zh-CN" altLang="en-US">
                <a:solidFill>
                  <a:schemeClr val="accent2">
                    <a:lumMod val="75000"/>
                  </a:schemeClr>
                </a:solidFill>
                <a:sym typeface="+mn-ea"/>
              </a:rPr>
              <a:t>拷贝构造函数</a:t>
            </a:r>
            <a:endParaRPr lang="zh-CN" altLang="en-US">
              <a:sym typeface="+mn-ea"/>
            </a:endParaRPr>
          </a:p>
          <a:p>
            <a:r>
              <a:rPr lang="zh-CN" altLang="en-US">
                <a:sym typeface="+mn-ea"/>
              </a:rPr>
              <a:t>拷贝构造：直接未初始化的内存上构造</a:t>
            </a:r>
            <a:r>
              <a:rPr lang="en-US" altLang="zh-CN">
                <a:sym typeface="+mn-ea"/>
              </a:rPr>
              <a:t> 2</a:t>
            </a:r>
            <a:endParaRPr lang="zh-CN" altLang="en-US">
              <a:sym typeface="+mn-ea"/>
            </a:endParaRPr>
          </a:p>
          <a:p>
            <a:r>
              <a:rPr lang="zh-CN" altLang="en-US">
                <a:sym typeface="+mn-ea"/>
              </a:rPr>
              <a:t>拷贝赋值：先销毁现有的</a:t>
            </a:r>
            <a:r>
              <a:rPr lang="en-US" altLang="zh-CN">
                <a:sym typeface="+mn-ea"/>
              </a:rPr>
              <a:t> 1</a:t>
            </a:r>
            <a:r>
              <a:rPr lang="zh-CN" altLang="en-US">
                <a:sym typeface="+mn-ea"/>
              </a:rPr>
              <a:t>，再重新构造</a:t>
            </a:r>
            <a:r>
              <a:rPr lang="en-US" altLang="zh-CN">
                <a:sym typeface="+mn-ea"/>
              </a:rPr>
              <a:t> 2</a:t>
            </a:r>
          </a:p>
          <a:p>
            <a:r>
              <a:rPr lang="zh-CN" altLang="en-US">
                <a:solidFill>
                  <a:schemeClr val="accent2">
                    <a:lumMod val="75000"/>
                  </a:schemeClr>
                </a:solidFill>
                <a:sym typeface="+mn-ea"/>
              </a:rPr>
              <a:t>因此若对</a:t>
            </a:r>
            <a:r>
              <a:rPr lang="zh-CN" altLang="en-US" b="1">
                <a:solidFill>
                  <a:schemeClr val="accent2">
                    <a:lumMod val="75000"/>
                  </a:schemeClr>
                </a:solidFill>
                <a:sym typeface="+mn-ea"/>
              </a:rPr>
              <a:t>提高性能</a:t>
            </a:r>
            <a:r>
              <a:rPr lang="zh-CN" altLang="en-US">
                <a:solidFill>
                  <a:schemeClr val="accent2">
                    <a:lumMod val="75000"/>
                  </a:schemeClr>
                </a:solidFill>
                <a:sym typeface="+mn-ea"/>
              </a:rPr>
              <a:t>不感兴趣，可以这样写：</a:t>
            </a:r>
          </a:p>
        </p:txBody>
      </p:sp>
      <p:pic>
        <p:nvPicPr>
          <p:cNvPr id="6" name="Content Placeholder 5"/>
          <p:cNvPicPr>
            <a:picLocks noGrp="1" noChangeAspect="1"/>
          </p:cNvPicPr>
          <p:nvPr>
            <p:ph sz="half" idx="2"/>
          </p:nvPr>
        </p:nvPicPr>
        <p:blipFill>
          <a:blip r:embed="rId3"/>
          <a:stretch>
            <a:fillRect/>
          </a:stretch>
        </p:blipFill>
        <p:spPr>
          <a:xfrm>
            <a:off x="5798185" y="2318385"/>
            <a:ext cx="5855970" cy="336613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拷贝赋值函数：提高性能</a:t>
            </a:r>
          </a:p>
        </p:txBody>
      </p:sp>
      <p:sp>
        <p:nvSpPr>
          <p:cNvPr id="10" name="Content Placeholder 9"/>
          <p:cNvSpPr>
            <a:spLocks noGrp="1"/>
          </p:cNvSpPr>
          <p:nvPr>
            <p:ph sz="half" idx="1"/>
          </p:nvPr>
        </p:nvSpPr>
        <p:spPr/>
        <p:txBody>
          <a:bodyPr>
            <a:normAutofit lnSpcReduction="20000"/>
          </a:bodyPr>
          <a:lstStyle/>
          <a:p>
            <a:r>
              <a:rPr lang="zh-CN" altLang="en-US">
                <a:sym typeface="+mn-ea"/>
              </a:rPr>
              <a:t>区分两种拷贝可以</a:t>
            </a:r>
            <a:r>
              <a:rPr lang="zh-CN" altLang="en-US" b="1">
                <a:sym typeface="+mn-ea"/>
              </a:rPr>
              <a:t>提高性能</a:t>
            </a:r>
            <a:r>
              <a:rPr lang="zh-CN" altLang="en-US">
                <a:sym typeface="+mn-ea"/>
              </a:rPr>
              <a:t>。</a:t>
            </a:r>
          </a:p>
          <a:p>
            <a:r>
              <a:rPr lang="zh-CN" altLang="en-US">
                <a:solidFill>
                  <a:schemeClr val="accent2">
                    <a:lumMod val="75000"/>
                  </a:schemeClr>
                </a:solidFill>
                <a:sym typeface="+mn-ea"/>
              </a:rPr>
              <a:t>内存的销毁重新分配可以通过</a:t>
            </a:r>
            <a:r>
              <a:rPr lang="en-US" altLang="zh-CN">
                <a:solidFill>
                  <a:schemeClr val="accent2">
                    <a:lumMod val="75000"/>
                  </a:schemeClr>
                </a:solidFill>
                <a:sym typeface="+mn-ea"/>
              </a:rPr>
              <a:t>realloc</a:t>
            </a:r>
            <a:r>
              <a:rPr lang="zh-CN" altLang="en-US">
                <a:solidFill>
                  <a:schemeClr val="accent2">
                    <a:lumMod val="75000"/>
                  </a:schemeClr>
                </a:solidFill>
                <a:sym typeface="+mn-ea"/>
              </a:rPr>
              <a:t>，从而就地利用当前现有的</a:t>
            </a:r>
            <a:r>
              <a:rPr lang="en-US" altLang="zh-CN">
                <a:solidFill>
                  <a:schemeClr val="accent2">
                    <a:lumMod val="75000"/>
                  </a:schemeClr>
                </a:solidFill>
                <a:sym typeface="+mn-ea"/>
              </a:rPr>
              <a:t>m_data</a:t>
            </a:r>
            <a:r>
              <a:rPr lang="zh-CN" altLang="en-US">
                <a:solidFill>
                  <a:schemeClr val="accent2">
                    <a:lumMod val="75000"/>
                  </a:schemeClr>
                </a:solidFill>
                <a:sym typeface="+mn-ea"/>
              </a:rPr>
              <a:t>，避免重新分配。</a:t>
            </a:r>
          </a:p>
          <a:p>
            <a:r>
              <a:rPr lang="zh-CN" altLang="en-US">
                <a:sym typeface="+mn-ea"/>
              </a:rPr>
              <a:t>因此拷贝赋值函数还是自定义下比较好：</a:t>
            </a:r>
          </a:p>
          <a:p>
            <a:r>
              <a:rPr lang="zh-CN" altLang="en-US">
                <a:sym typeface="+mn-ea"/>
              </a:rPr>
              <a:t>这解释了“如果一个类定义或删除了</a:t>
            </a:r>
            <a:r>
              <a:rPr lang="en-US" b="1">
                <a:sym typeface="+mn-ea"/>
              </a:rPr>
              <a:t>拷贝</a:t>
            </a:r>
            <a:r>
              <a:rPr lang="zh-CN" altLang="en-US" b="1">
                <a:sym typeface="+mn-ea"/>
              </a:rPr>
              <a:t>构造函数</a:t>
            </a:r>
            <a:r>
              <a:rPr lang="zh-CN" altLang="en-US">
                <a:sym typeface="+mn-ea"/>
              </a:rPr>
              <a:t>，那么您必须同时定义或删除</a:t>
            </a:r>
            <a:r>
              <a:rPr lang="zh-CN" altLang="en-US" b="1">
                <a:sym typeface="+mn-ea"/>
              </a:rPr>
              <a:t>拷贝</a:t>
            </a:r>
            <a:r>
              <a:rPr lang="en-US" b="1">
                <a:sym typeface="+mn-ea"/>
              </a:rPr>
              <a:t>赋值</a:t>
            </a:r>
            <a:r>
              <a:rPr lang="zh-CN" altLang="en-US" b="1">
                <a:sym typeface="+mn-ea"/>
              </a:rPr>
              <a:t>函数</a:t>
            </a:r>
            <a:r>
              <a:rPr lang="zh-CN" altLang="en-US">
                <a:sym typeface="+mn-ea"/>
              </a:rPr>
              <a:t>，否则出错。”</a:t>
            </a:r>
            <a:endParaRPr lang="zh-CN" altLang="en-US">
              <a:solidFill>
                <a:schemeClr val="accent2">
                  <a:lumMod val="75000"/>
                </a:schemeClr>
              </a:solidFill>
              <a:sym typeface="+mn-ea"/>
            </a:endParaRPr>
          </a:p>
        </p:txBody>
      </p:sp>
      <p:pic>
        <p:nvPicPr>
          <p:cNvPr id="4" name="Content Placeholder 3"/>
          <p:cNvPicPr>
            <a:picLocks noGrp="1" noChangeAspect="1"/>
          </p:cNvPicPr>
          <p:nvPr>
            <p:ph sz="half" idx="2"/>
          </p:nvPr>
        </p:nvPicPr>
        <p:blipFill>
          <a:blip r:embed="rId3"/>
          <a:stretch>
            <a:fillRect/>
          </a:stretch>
        </p:blipFill>
        <p:spPr>
          <a:xfrm>
            <a:off x="5676265" y="3201035"/>
            <a:ext cx="6078855" cy="17843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近现代：</a:t>
            </a:r>
            <a:r>
              <a:rPr lang="en-US" altLang="zh-CN"/>
              <a:t>C++11 </a:t>
            </a:r>
            <a:r>
              <a:rPr lang="zh-CN" altLang="en-US"/>
              <a:t>引入了</a:t>
            </a:r>
            <a:r>
              <a:rPr lang="en-US" altLang="zh-CN"/>
              <a:t> {} </a:t>
            </a:r>
            <a:r>
              <a:rPr lang="zh-CN" altLang="en-US"/>
              <a:t>初始化表达式</a:t>
            </a:r>
            <a:endParaRPr lang="en-US" altLang="zh-CN"/>
          </a:p>
        </p:txBody>
      </p:sp>
      <p:pic>
        <p:nvPicPr>
          <p:cNvPr id="4" name="Content Placeholder 3"/>
          <p:cNvPicPr>
            <a:picLocks noGrp="1" noChangeAspect="1"/>
          </p:cNvPicPr>
          <p:nvPr>
            <p:ph idx="1"/>
          </p:nvPr>
        </p:nvPicPr>
        <p:blipFill>
          <a:blip r:embed="rId2"/>
          <a:stretch>
            <a:fillRect/>
          </a:stretch>
        </p:blipFill>
        <p:spPr>
          <a:xfrm>
            <a:off x="3418840" y="2200910"/>
            <a:ext cx="4972050" cy="36004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C++11</a:t>
            </a:r>
            <a:r>
              <a:rPr lang="zh-CN" altLang="en-US">
                <a:sym typeface="+mn-ea"/>
              </a:rPr>
              <a:t>：为什么区分拷贝和移动？</a:t>
            </a:r>
            <a:endParaRPr lang="en-US"/>
          </a:p>
        </p:txBody>
      </p:sp>
      <p:sp>
        <p:nvSpPr>
          <p:cNvPr id="3" name="Content Placeholder 2"/>
          <p:cNvSpPr>
            <a:spLocks noGrp="1"/>
          </p:cNvSpPr>
          <p:nvPr>
            <p:ph sz="half" idx="1"/>
          </p:nvPr>
        </p:nvSpPr>
        <p:spPr/>
        <p:txBody>
          <a:bodyPr/>
          <a:lstStyle/>
          <a:p>
            <a:r>
              <a:rPr lang="zh-CN" altLang="en-US"/>
              <a:t>有时候，我们需要把一个对象</a:t>
            </a:r>
            <a:r>
              <a:rPr lang="en-US" altLang="zh-CN"/>
              <a:t> v2 </a:t>
            </a:r>
            <a:r>
              <a:rPr lang="zh-CN" altLang="en-US" b="1"/>
              <a:t>移动</a:t>
            </a:r>
            <a:r>
              <a:rPr lang="zh-CN" altLang="en-US"/>
              <a:t>到</a:t>
            </a:r>
            <a:r>
              <a:rPr lang="en-US" altLang="zh-CN"/>
              <a:t> v1 </a:t>
            </a:r>
            <a:r>
              <a:rPr lang="zh-CN" altLang="en-US"/>
              <a:t>上。而不需要涉及实际数据的拷贝。</a:t>
            </a:r>
          </a:p>
          <a:p>
            <a:r>
              <a:rPr lang="zh-CN" altLang="en-US"/>
              <a:t>时间复杂度：移动是</a:t>
            </a:r>
            <a:r>
              <a:rPr lang="en-US" altLang="zh-CN"/>
              <a:t> O(1)</a:t>
            </a:r>
            <a:r>
              <a:rPr lang="zh-CN" altLang="en-US"/>
              <a:t>，拷贝是</a:t>
            </a:r>
            <a:r>
              <a:rPr lang="en-US" altLang="zh-CN"/>
              <a:t> O(n)</a:t>
            </a:r>
            <a:r>
              <a:rPr lang="zh-CN" altLang="en-US"/>
              <a:t>。</a:t>
            </a:r>
          </a:p>
          <a:p>
            <a:r>
              <a:rPr lang="zh-CN" altLang="en-US">
                <a:sym typeface="+mn-ea"/>
              </a:rPr>
              <a:t>我们可以用</a:t>
            </a:r>
            <a:r>
              <a:rPr lang="en-US" altLang="zh-CN">
                <a:sym typeface="+mn-ea"/>
              </a:rPr>
              <a:t> std::move </a:t>
            </a:r>
            <a:r>
              <a:rPr lang="zh-CN" altLang="en-US">
                <a:sym typeface="+mn-ea"/>
              </a:rPr>
              <a:t>实现移动。</a:t>
            </a:r>
          </a:p>
          <a:p>
            <a:r>
              <a:rPr lang="en-US" altLang="zh-CN">
                <a:sym typeface="+mn-ea"/>
              </a:rPr>
              <a:t>v2 </a:t>
            </a:r>
            <a:r>
              <a:rPr lang="zh-CN" altLang="en-US">
                <a:sym typeface="+mn-ea"/>
              </a:rPr>
              <a:t>被移动到</a:t>
            </a:r>
            <a:r>
              <a:rPr lang="en-US" altLang="zh-CN">
                <a:sym typeface="+mn-ea"/>
              </a:rPr>
              <a:t> v1 </a:t>
            </a:r>
            <a:r>
              <a:rPr lang="zh-CN" altLang="en-US">
                <a:sym typeface="+mn-ea"/>
              </a:rPr>
              <a:t>后，原来的</a:t>
            </a:r>
            <a:r>
              <a:rPr lang="en-US" altLang="zh-CN">
                <a:sym typeface="+mn-ea"/>
              </a:rPr>
              <a:t> v2 </a:t>
            </a:r>
            <a:r>
              <a:rPr lang="zh-CN" altLang="en-US">
                <a:sym typeface="+mn-ea"/>
              </a:rPr>
              <a:t>会被</a:t>
            </a:r>
            <a:r>
              <a:rPr lang="zh-CN" altLang="en-US" b="1">
                <a:sym typeface="+mn-ea"/>
              </a:rPr>
              <a:t>清空</a:t>
            </a:r>
            <a:r>
              <a:rPr lang="zh-CN" altLang="en-US">
                <a:sym typeface="+mn-ea"/>
              </a:rPr>
              <a:t>，因此仅当</a:t>
            </a:r>
            <a:r>
              <a:rPr lang="en-US" altLang="zh-CN">
                <a:sym typeface="+mn-ea"/>
              </a:rPr>
              <a:t> v2 </a:t>
            </a:r>
            <a:r>
              <a:rPr lang="zh-CN" altLang="en-US">
                <a:sym typeface="+mn-ea"/>
              </a:rPr>
              <a:t>再也用不到时才用移动。</a:t>
            </a:r>
          </a:p>
        </p:txBody>
      </p:sp>
      <p:pic>
        <p:nvPicPr>
          <p:cNvPr id="8" name="Content Placeholder 7"/>
          <p:cNvPicPr>
            <a:picLocks noGrp="1" noChangeAspect="1"/>
          </p:cNvPicPr>
          <p:nvPr>
            <p:ph sz="half" idx="2"/>
          </p:nvPr>
        </p:nvPicPr>
        <p:blipFill>
          <a:blip r:embed="rId3"/>
          <a:stretch>
            <a:fillRect/>
          </a:stretch>
        </p:blipFill>
        <p:spPr>
          <a:xfrm>
            <a:off x="5650230" y="1940560"/>
            <a:ext cx="5845175" cy="4121150"/>
          </a:xfrm>
          <a:prstGeom prst="rect">
            <a:avLst/>
          </a:prstGeom>
        </p:spPr>
      </p:pic>
      <p:sp>
        <p:nvSpPr>
          <p:cNvPr id="9" name="Text Box 8"/>
          <p:cNvSpPr txBox="1"/>
          <p:nvPr/>
        </p:nvSpPr>
        <p:spPr>
          <a:xfrm>
            <a:off x="6985000" y="6061710"/>
            <a:ext cx="4510405" cy="368300"/>
          </a:xfrm>
          <a:prstGeom prst="rect">
            <a:avLst/>
          </a:prstGeom>
          <a:noFill/>
        </p:spPr>
        <p:txBody>
          <a:bodyPr wrap="square" rtlCol="0">
            <a:spAutoFit/>
          </a:bodyPr>
          <a:lstStyle/>
          <a:p>
            <a:r>
              <a:rPr lang="en-US"/>
              <a:t>v2 </a:t>
            </a:r>
            <a:r>
              <a:rPr lang="zh-CN" altLang="en-US"/>
              <a:t>的内容被移走，所以只剩</a:t>
            </a:r>
            <a:r>
              <a:rPr lang="en-US" altLang="zh-CN"/>
              <a:t>0</a:t>
            </a:r>
            <a:r>
              <a:rPr lang="zh-CN" altLang="en-US"/>
              <a:t>个元素了</a:t>
            </a:r>
            <a:r>
              <a:rPr lang="en-US" altLang="zh-CN"/>
              <a:t>↑</a:t>
            </a:r>
            <a:r>
              <a:rPr lang="en-US" altLang="zh-CN">
                <a:sym typeface="+mn-ea"/>
              </a:rPr>
              <a:t>↑↑</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移动进阶：交换两者的值</a:t>
            </a:r>
          </a:p>
        </p:txBody>
      </p:sp>
      <p:sp>
        <p:nvSpPr>
          <p:cNvPr id="3" name="Content Placeholder 2"/>
          <p:cNvSpPr>
            <a:spLocks noGrp="1"/>
          </p:cNvSpPr>
          <p:nvPr>
            <p:ph sz="half" idx="1"/>
          </p:nvPr>
        </p:nvSpPr>
        <p:spPr>
          <a:xfrm>
            <a:off x="361315" y="1733550"/>
            <a:ext cx="5285105" cy="4351655"/>
          </a:xfrm>
        </p:spPr>
        <p:txBody>
          <a:bodyPr/>
          <a:lstStyle/>
          <a:p>
            <a:r>
              <a:rPr lang="zh-CN" altLang="en-US"/>
              <a:t>除了</a:t>
            </a:r>
            <a:r>
              <a:rPr lang="en-US" altLang="zh-CN"/>
              <a:t> std::move </a:t>
            </a:r>
            <a:r>
              <a:rPr lang="zh-CN" altLang="en-US"/>
              <a:t>可以把</a:t>
            </a:r>
            <a:r>
              <a:rPr lang="en-US" altLang="zh-CN"/>
              <a:t> v2 </a:t>
            </a:r>
            <a:r>
              <a:rPr lang="zh-CN" altLang="en-US" b="1"/>
              <a:t>移动</a:t>
            </a:r>
            <a:r>
              <a:rPr lang="zh-CN" altLang="en-US"/>
              <a:t>到</a:t>
            </a:r>
            <a:r>
              <a:rPr lang="en-US" altLang="zh-CN"/>
              <a:t> v1 </a:t>
            </a:r>
            <a:r>
              <a:rPr lang="zh-CN" altLang="en-US"/>
              <a:t>外，</a:t>
            </a:r>
          </a:p>
          <a:p>
            <a:r>
              <a:rPr lang="zh-CN" altLang="en-US">
                <a:sym typeface="+mn-ea"/>
              </a:rPr>
              <a:t>还可以通过</a:t>
            </a:r>
            <a:r>
              <a:rPr lang="en-US" altLang="zh-CN">
                <a:sym typeface="+mn-ea"/>
              </a:rPr>
              <a:t> </a:t>
            </a:r>
            <a:r>
              <a:rPr lang="en-US" altLang="zh-CN"/>
              <a:t>std::swap </a:t>
            </a:r>
            <a:r>
              <a:rPr lang="zh-CN" altLang="en-US" b="1"/>
              <a:t>交换</a:t>
            </a:r>
            <a:r>
              <a:rPr lang="en-US" altLang="zh-CN"/>
              <a:t> v1 </a:t>
            </a:r>
            <a:r>
              <a:rPr lang="zh-CN" altLang="en-US"/>
              <a:t>和</a:t>
            </a:r>
            <a:r>
              <a:rPr lang="en-US" altLang="zh-CN"/>
              <a:t> v2</a:t>
            </a:r>
            <a:r>
              <a:rPr lang="zh-CN" altLang="en-US"/>
              <a:t>。</a:t>
            </a:r>
          </a:p>
          <a:p>
            <a:r>
              <a:rPr lang="en-US" altLang="zh-CN"/>
              <a:t>swap </a:t>
            </a:r>
            <a:r>
              <a:rPr lang="zh-CN" altLang="en-US"/>
              <a:t>在高性能计算中可以用来实现双缓存（</a:t>
            </a:r>
            <a:r>
              <a:rPr lang="en-US" altLang="zh-CN"/>
              <a:t>ping-pong buffer</a:t>
            </a:r>
            <a:r>
              <a:rPr lang="zh-CN" altLang="en-US"/>
              <a:t>）。</a:t>
            </a:r>
          </a:p>
          <a:p>
            <a:endParaRPr lang="zh-CN" altLang="en-US"/>
          </a:p>
        </p:txBody>
      </p:sp>
      <p:sp>
        <p:nvSpPr>
          <p:cNvPr id="8" name="Text Box 7"/>
          <p:cNvSpPr txBox="1"/>
          <p:nvPr/>
        </p:nvSpPr>
        <p:spPr>
          <a:xfrm>
            <a:off x="7896860" y="0"/>
            <a:ext cx="1532890" cy="645160"/>
          </a:xfrm>
          <a:prstGeom prst="rect">
            <a:avLst/>
          </a:prstGeom>
          <a:noFill/>
        </p:spPr>
        <p:txBody>
          <a:bodyPr wrap="square" rtlCol="0">
            <a:spAutoFit/>
          </a:bodyPr>
          <a:lstStyle/>
          <a:p>
            <a:r>
              <a:rPr lang="en-US">
                <a:solidFill>
                  <a:schemeClr val="bg1">
                    <a:lumMod val="65000"/>
                  </a:schemeClr>
                </a:solidFill>
              </a:rPr>
              <a:t>swap </a:t>
            </a:r>
            <a:r>
              <a:rPr lang="zh-CN" altLang="en-US">
                <a:solidFill>
                  <a:schemeClr val="bg1">
                    <a:lumMod val="65000"/>
                  </a:schemeClr>
                </a:solidFill>
              </a:rPr>
              <a:t>可能是这样实现的：</a:t>
            </a:r>
          </a:p>
        </p:txBody>
      </p:sp>
      <p:pic>
        <p:nvPicPr>
          <p:cNvPr id="9" name="Picture 8"/>
          <p:cNvPicPr>
            <a:picLocks noChangeAspect="1"/>
          </p:cNvPicPr>
          <p:nvPr/>
        </p:nvPicPr>
        <p:blipFill>
          <a:blip r:embed="rId2"/>
          <a:stretch>
            <a:fillRect/>
          </a:stretch>
        </p:blipFill>
        <p:spPr>
          <a:xfrm>
            <a:off x="9429750" y="0"/>
            <a:ext cx="2762250" cy="1647825"/>
          </a:xfrm>
          <a:prstGeom prst="rect">
            <a:avLst/>
          </a:prstGeom>
        </p:spPr>
      </p:pic>
      <p:pic>
        <p:nvPicPr>
          <p:cNvPr id="10" name="Picture 9"/>
          <p:cNvPicPr>
            <a:picLocks noChangeAspect="1"/>
          </p:cNvPicPr>
          <p:nvPr/>
        </p:nvPicPr>
        <p:blipFill>
          <a:blip r:embed="rId3"/>
          <a:stretch>
            <a:fillRect/>
          </a:stretch>
        </p:blipFill>
        <p:spPr>
          <a:xfrm>
            <a:off x="0" y="4629150"/>
            <a:ext cx="1581150" cy="2228850"/>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5981700" y="2998470"/>
            <a:ext cx="5181600" cy="200469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还有哪些情况会触发“移动”</a:t>
            </a:r>
            <a:endParaRPr lang="en-US"/>
          </a:p>
        </p:txBody>
      </p:sp>
      <p:sp>
        <p:nvSpPr>
          <p:cNvPr id="3" name="Content Placeholder 2"/>
          <p:cNvSpPr>
            <a:spLocks noGrp="1"/>
          </p:cNvSpPr>
          <p:nvPr>
            <p:ph idx="1"/>
          </p:nvPr>
        </p:nvSpPr>
        <p:spPr/>
        <p:txBody>
          <a:bodyPr>
            <a:noAutofit/>
          </a:bodyPr>
          <a:lstStyle/>
          <a:p>
            <a:r>
              <a:rPr lang="zh-CN" altLang="en-US" sz="1800"/>
              <a:t>这些情况下编译器会调用</a:t>
            </a:r>
            <a:r>
              <a:rPr lang="zh-CN" altLang="en-US" sz="1800" b="1"/>
              <a:t>移动</a:t>
            </a:r>
            <a:r>
              <a:rPr lang="zh-CN" altLang="en-US" sz="1800"/>
              <a:t>：</a:t>
            </a:r>
          </a:p>
          <a:p>
            <a:r>
              <a:rPr lang="en-US" altLang="zh-CN" sz="1800">
                <a:solidFill>
                  <a:schemeClr val="accent1">
                    <a:lumMod val="75000"/>
                  </a:schemeClr>
                </a:solidFill>
                <a:sym typeface="+mn-ea"/>
              </a:rPr>
              <a:t>return v2                                                   </a:t>
            </a:r>
            <a:r>
              <a:rPr lang="en-US" altLang="zh-CN" sz="1800">
                <a:solidFill>
                  <a:schemeClr val="accent6">
                    <a:lumMod val="75000"/>
                  </a:schemeClr>
                </a:solidFill>
                <a:sym typeface="+mn-ea"/>
              </a:rPr>
              <a:t> // v2 </a:t>
            </a:r>
            <a:r>
              <a:rPr lang="zh-CN" altLang="en-US" sz="1800">
                <a:solidFill>
                  <a:schemeClr val="accent6">
                    <a:lumMod val="75000"/>
                  </a:schemeClr>
                </a:solidFill>
                <a:sym typeface="+mn-ea"/>
              </a:rPr>
              <a:t>作</a:t>
            </a:r>
            <a:r>
              <a:rPr lang="zh-CN" altLang="en-US" sz="1800" b="1">
                <a:solidFill>
                  <a:schemeClr val="accent6">
                    <a:lumMod val="75000"/>
                  </a:schemeClr>
                </a:solidFill>
                <a:sym typeface="+mn-ea"/>
              </a:rPr>
              <a:t>返回值</a:t>
            </a:r>
            <a:endParaRPr lang="en-US" altLang="zh-CN" sz="1800">
              <a:solidFill>
                <a:schemeClr val="accent6">
                  <a:lumMod val="75000"/>
                </a:schemeClr>
              </a:solidFill>
              <a:sym typeface="+mn-ea"/>
            </a:endParaRPr>
          </a:p>
          <a:p>
            <a:r>
              <a:rPr lang="en-US" altLang="zh-CN" sz="1800">
                <a:solidFill>
                  <a:schemeClr val="accent1">
                    <a:lumMod val="75000"/>
                  </a:schemeClr>
                </a:solidFill>
                <a:sym typeface="+mn-ea"/>
              </a:rPr>
              <a:t>v1 = std::vector&lt;int&gt;(200)                         </a:t>
            </a:r>
            <a:r>
              <a:rPr lang="en-US" altLang="zh-CN" sz="1800">
                <a:solidFill>
                  <a:schemeClr val="accent6">
                    <a:lumMod val="75000"/>
                  </a:schemeClr>
                </a:solidFill>
                <a:sym typeface="+mn-ea"/>
              </a:rPr>
              <a:t>// </a:t>
            </a:r>
            <a:r>
              <a:rPr lang="zh-CN" altLang="en-US" sz="1800" b="1">
                <a:solidFill>
                  <a:schemeClr val="accent6">
                    <a:lumMod val="75000"/>
                  </a:schemeClr>
                </a:solidFill>
                <a:sym typeface="+mn-ea"/>
              </a:rPr>
              <a:t>就地构造</a:t>
            </a:r>
            <a:r>
              <a:rPr lang="zh-CN" altLang="en-US" sz="1800">
                <a:solidFill>
                  <a:schemeClr val="accent6">
                    <a:lumMod val="75000"/>
                  </a:schemeClr>
                </a:solidFill>
                <a:sym typeface="+mn-ea"/>
              </a:rPr>
              <a:t>的</a:t>
            </a:r>
            <a:r>
              <a:rPr lang="en-US" altLang="zh-CN" sz="1800">
                <a:solidFill>
                  <a:schemeClr val="accent6">
                    <a:lumMod val="75000"/>
                  </a:schemeClr>
                </a:solidFill>
                <a:sym typeface="+mn-ea"/>
              </a:rPr>
              <a:t> v2</a:t>
            </a:r>
            <a:endParaRPr lang="en-US" altLang="zh-CN" sz="1800">
              <a:solidFill>
                <a:schemeClr val="accent1">
                  <a:lumMod val="75000"/>
                </a:schemeClr>
              </a:solidFill>
              <a:sym typeface="+mn-ea"/>
            </a:endParaRPr>
          </a:p>
          <a:p>
            <a:r>
              <a:rPr lang="en-US" altLang="zh-CN" sz="1800">
                <a:solidFill>
                  <a:schemeClr val="accent1">
                    <a:lumMod val="75000"/>
                  </a:schemeClr>
                </a:solidFill>
                <a:sym typeface="+mn-ea"/>
              </a:rPr>
              <a:t>v1 = std::move(v2)                                    </a:t>
            </a:r>
            <a:r>
              <a:rPr lang="en-US" altLang="zh-CN" sz="1800">
                <a:solidFill>
                  <a:schemeClr val="accent6">
                    <a:lumMod val="75000"/>
                  </a:schemeClr>
                </a:solidFill>
                <a:sym typeface="+mn-ea"/>
              </a:rPr>
              <a:t>// </a:t>
            </a:r>
            <a:r>
              <a:rPr lang="zh-CN" altLang="en-US" sz="1800">
                <a:solidFill>
                  <a:schemeClr val="accent6">
                    <a:lumMod val="75000"/>
                  </a:schemeClr>
                </a:solidFill>
                <a:sym typeface="+mn-ea"/>
              </a:rPr>
              <a:t>显式地移动</a:t>
            </a:r>
            <a:endParaRPr lang="zh-CN" altLang="en-US" sz="1800">
              <a:solidFill>
                <a:schemeClr val="accent1">
                  <a:lumMod val="75000"/>
                </a:schemeClr>
              </a:solidFill>
              <a:sym typeface="+mn-ea"/>
            </a:endParaRPr>
          </a:p>
          <a:p>
            <a:r>
              <a:rPr lang="zh-CN" altLang="en-US" sz="1800">
                <a:sym typeface="+mn-ea"/>
              </a:rPr>
              <a:t>这些情况下编译器会调用</a:t>
            </a:r>
            <a:r>
              <a:rPr lang="zh-CN" altLang="en-US" sz="1800" b="1">
                <a:sym typeface="+mn-ea"/>
              </a:rPr>
              <a:t>拷贝</a:t>
            </a:r>
            <a:r>
              <a:rPr lang="zh-CN" altLang="en-US" sz="1800">
                <a:sym typeface="+mn-ea"/>
              </a:rPr>
              <a:t>：</a:t>
            </a:r>
          </a:p>
          <a:p>
            <a:r>
              <a:rPr lang="en-US" altLang="zh-CN" sz="1800">
                <a:solidFill>
                  <a:schemeClr val="accent1">
                    <a:lumMod val="75000"/>
                  </a:schemeClr>
                </a:solidFill>
                <a:sym typeface="+mn-ea"/>
              </a:rPr>
              <a:t>return std::as_const(v2)                            </a:t>
            </a:r>
            <a:r>
              <a:rPr lang="en-US" altLang="zh-CN" sz="1800">
                <a:solidFill>
                  <a:schemeClr val="accent6">
                    <a:lumMod val="75000"/>
                  </a:schemeClr>
                </a:solidFill>
                <a:sym typeface="+mn-ea"/>
              </a:rPr>
              <a:t>// </a:t>
            </a:r>
            <a:r>
              <a:rPr lang="zh-CN" altLang="en-US" sz="1800">
                <a:solidFill>
                  <a:schemeClr val="accent6">
                    <a:lumMod val="75000"/>
                  </a:schemeClr>
                </a:solidFill>
                <a:sym typeface="+mn-ea"/>
              </a:rPr>
              <a:t>显式地拷贝</a:t>
            </a:r>
            <a:endParaRPr lang="en-US" altLang="zh-CN" sz="1800">
              <a:solidFill>
                <a:schemeClr val="accent1">
                  <a:lumMod val="75000"/>
                </a:schemeClr>
              </a:solidFill>
              <a:sym typeface="+mn-ea"/>
            </a:endParaRPr>
          </a:p>
          <a:p>
            <a:r>
              <a:rPr lang="en-US" altLang="zh-CN" sz="1800">
                <a:solidFill>
                  <a:schemeClr val="accent1">
                    <a:lumMod val="75000"/>
                  </a:schemeClr>
                </a:solidFill>
                <a:sym typeface="+mn-ea"/>
              </a:rPr>
              <a:t>v1 = v2                                                     </a:t>
            </a:r>
            <a:r>
              <a:rPr lang="en-US" altLang="zh-CN" sz="1800">
                <a:solidFill>
                  <a:schemeClr val="accent6">
                    <a:lumMod val="75000"/>
                  </a:schemeClr>
                </a:solidFill>
                <a:sym typeface="+mn-ea"/>
              </a:rPr>
              <a:t> // </a:t>
            </a:r>
            <a:r>
              <a:rPr lang="zh-CN" altLang="en-US" sz="1800">
                <a:solidFill>
                  <a:schemeClr val="accent6">
                    <a:lumMod val="75000"/>
                  </a:schemeClr>
                </a:solidFill>
                <a:sym typeface="+mn-ea"/>
              </a:rPr>
              <a:t>默认拷贝</a:t>
            </a:r>
          </a:p>
          <a:p>
            <a:r>
              <a:rPr lang="zh-CN" altLang="en-US" sz="1800">
                <a:sym typeface="+mn-ea"/>
              </a:rPr>
              <a:t>注意</a:t>
            </a:r>
            <a:r>
              <a:rPr lang="zh-CN" sz="1800">
                <a:sym typeface="+mn-ea"/>
              </a:rPr>
              <a:t>，以下语句</a:t>
            </a:r>
            <a:r>
              <a:rPr lang="zh-CN" sz="1800" b="1">
                <a:sym typeface="+mn-ea"/>
              </a:rPr>
              <a:t>没有任何作用</a:t>
            </a:r>
            <a:r>
              <a:rPr lang="zh-CN" sz="1800">
                <a:sym typeface="+mn-ea"/>
              </a:rPr>
              <a:t>：</a:t>
            </a:r>
          </a:p>
          <a:p>
            <a:r>
              <a:rPr lang="en-US" altLang="zh-CN" sz="1800">
                <a:solidFill>
                  <a:schemeClr val="accent1">
                    <a:lumMod val="75000"/>
                  </a:schemeClr>
                </a:solidFill>
                <a:sym typeface="+mn-ea"/>
              </a:rPr>
              <a:t>std::move(v2)                                            </a:t>
            </a:r>
            <a:r>
              <a:rPr lang="en-US" altLang="zh-CN" sz="1800">
                <a:solidFill>
                  <a:schemeClr val="accent6">
                    <a:lumMod val="75000"/>
                  </a:schemeClr>
                </a:solidFill>
                <a:sym typeface="+mn-ea"/>
              </a:rPr>
              <a:t>// </a:t>
            </a:r>
            <a:r>
              <a:rPr lang="zh-CN" altLang="en-US" sz="1800">
                <a:solidFill>
                  <a:schemeClr val="accent6">
                    <a:lumMod val="75000"/>
                  </a:schemeClr>
                </a:solidFill>
                <a:sym typeface="+mn-ea"/>
              </a:rPr>
              <a:t>不会清空</a:t>
            </a:r>
            <a:r>
              <a:rPr lang="en-US" altLang="zh-CN" sz="1800">
                <a:solidFill>
                  <a:schemeClr val="accent6">
                    <a:lumMod val="75000"/>
                  </a:schemeClr>
                </a:solidFill>
                <a:sym typeface="+mn-ea"/>
              </a:rPr>
              <a:t> v2</a:t>
            </a:r>
            <a:r>
              <a:rPr lang="zh-CN" altLang="en-US" sz="1800">
                <a:solidFill>
                  <a:schemeClr val="accent6">
                    <a:lumMod val="75000"/>
                  </a:schemeClr>
                </a:solidFill>
                <a:sym typeface="+mn-ea"/>
              </a:rPr>
              <a:t>，需要清空可以用</a:t>
            </a:r>
            <a:r>
              <a:rPr lang="en-US" altLang="zh-CN" sz="1800">
                <a:solidFill>
                  <a:schemeClr val="accent6">
                    <a:lumMod val="75000"/>
                  </a:schemeClr>
                </a:solidFill>
                <a:sym typeface="+mn-ea"/>
              </a:rPr>
              <a:t> v2 = {} </a:t>
            </a:r>
            <a:r>
              <a:rPr lang="zh-CN" altLang="en-US" sz="1800">
                <a:solidFill>
                  <a:schemeClr val="accent6">
                    <a:lumMod val="75000"/>
                  </a:schemeClr>
                </a:solidFill>
                <a:sym typeface="+mn-ea"/>
              </a:rPr>
              <a:t>或</a:t>
            </a:r>
            <a:r>
              <a:rPr lang="en-US" altLang="zh-CN" sz="1800">
                <a:solidFill>
                  <a:schemeClr val="accent6">
                    <a:lumMod val="75000"/>
                  </a:schemeClr>
                </a:solidFill>
                <a:sym typeface="+mn-ea"/>
              </a:rPr>
              <a:t> v2.clear()</a:t>
            </a:r>
            <a:endParaRPr lang="en-US" altLang="zh-CN" sz="1800">
              <a:solidFill>
                <a:schemeClr val="accent1">
                  <a:lumMod val="75000"/>
                </a:schemeClr>
              </a:solidFill>
              <a:sym typeface="+mn-ea"/>
            </a:endParaRPr>
          </a:p>
          <a:p>
            <a:r>
              <a:rPr lang="en-US" altLang="zh-CN" sz="1800">
                <a:solidFill>
                  <a:schemeClr val="accent1">
                    <a:lumMod val="75000"/>
                  </a:schemeClr>
                </a:solidFill>
                <a:sym typeface="+mn-ea"/>
              </a:rPr>
              <a:t>std::as_const(v2)                                      </a:t>
            </a:r>
            <a:r>
              <a:rPr lang="en-US" altLang="zh-CN" sz="1800">
                <a:solidFill>
                  <a:schemeClr val="accent6">
                    <a:lumMod val="75000"/>
                  </a:schemeClr>
                </a:solidFill>
                <a:sym typeface="+mn-ea"/>
              </a:rPr>
              <a:t>// </a:t>
            </a:r>
            <a:r>
              <a:rPr lang="zh-CN" altLang="en-US" sz="1800">
                <a:solidFill>
                  <a:schemeClr val="accent6">
                    <a:lumMod val="75000"/>
                  </a:schemeClr>
                </a:solidFill>
                <a:sym typeface="+mn-ea"/>
              </a:rPr>
              <a:t>不会拷贝</a:t>
            </a:r>
            <a:r>
              <a:rPr lang="en-US" altLang="zh-CN" sz="1800">
                <a:solidFill>
                  <a:schemeClr val="accent6">
                    <a:lumMod val="75000"/>
                  </a:schemeClr>
                </a:solidFill>
                <a:sym typeface="+mn-ea"/>
              </a:rPr>
              <a:t> v2</a:t>
            </a:r>
            <a:r>
              <a:rPr lang="zh-CN" altLang="en-US" sz="1800">
                <a:solidFill>
                  <a:schemeClr val="accent6">
                    <a:lumMod val="75000"/>
                  </a:schemeClr>
                </a:solidFill>
                <a:sym typeface="+mn-ea"/>
              </a:rPr>
              <a:t>，需要拷贝可以用</a:t>
            </a:r>
            <a:r>
              <a:rPr lang="en-US" altLang="zh-CN" sz="1800">
                <a:solidFill>
                  <a:schemeClr val="accent6">
                    <a:lumMod val="75000"/>
                  </a:schemeClr>
                </a:solidFill>
                <a:sym typeface="+mn-ea"/>
              </a:rPr>
              <a:t> { auto _ = v2; }</a:t>
            </a:r>
            <a:endParaRPr lang="en-US" altLang="zh-CN" sz="1800">
              <a:solidFill>
                <a:schemeClr val="accent1">
                  <a:lumMod val="75000"/>
                </a:schemeClr>
              </a:solidFill>
              <a:sym typeface="+mn-ea"/>
            </a:endParaRPr>
          </a:p>
          <a:p>
            <a:r>
              <a:rPr lang="zh-CN" altLang="en-US" sz="1800">
                <a:sym typeface="+mn-ea"/>
              </a:rPr>
              <a:t>这两个函数只是负责转换类型，实际产生移动</a:t>
            </a:r>
            <a:r>
              <a:rPr lang="en-US" altLang="zh-CN" sz="1800">
                <a:sym typeface="+mn-ea"/>
              </a:rPr>
              <a:t>/</a:t>
            </a:r>
            <a:r>
              <a:rPr lang="zh-CN" altLang="en-US" sz="1800">
                <a:sym typeface="+mn-ea"/>
              </a:rPr>
              <a:t>拷贝效果的是在类的构造</a:t>
            </a:r>
            <a:r>
              <a:rPr lang="en-US" altLang="zh-CN" sz="1800">
                <a:sym typeface="+mn-ea"/>
              </a:rPr>
              <a:t>/</a:t>
            </a:r>
            <a:r>
              <a:rPr lang="zh-CN" altLang="en-US" sz="1800">
                <a:sym typeface="+mn-ea"/>
              </a:rPr>
              <a:t>赋值函数里。</a:t>
            </a:r>
            <a:endParaRPr lang="en-US" altLang="zh-CN" sz="1800">
              <a:solidFill>
                <a:schemeClr val="accent1">
                  <a:lumMod val="75000"/>
                </a:schemeClr>
              </a:solidFill>
              <a:sym typeface="+mn-ea"/>
            </a:endParaRPr>
          </a:p>
        </p:txBody>
      </p:sp>
      <p:sp>
        <p:nvSpPr>
          <p:cNvPr id="5" name="Text Box 4"/>
          <p:cNvSpPr txBox="1"/>
          <p:nvPr/>
        </p:nvSpPr>
        <p:spPr>
          <a:xfrm>
            <a:off x="6539865" y="327025"/>
            <a:ext cx="5007610" cy="645160"/>
          </a:xfrm>
          <a:prstGeom prst="rect">
            <a:avLst/>
          </a:prstGeom>
          <a:noFill/>
        </p:spPr>
        <p:txBody>
          <a:bodyPr wrap="square" rtlCol="0">
            <a:spAutoFit/>
          </a:bodyPr>
          <a:lstStyle/>
          <a:p>
            <a:r>
              <a:rPr lang="en-US">
                <a:solidFill>
                  <a:schemeClr val="bg1">
                    <a:lumMod val="75000"/>
                  </a:schemeClr>
                </a:solidFill>
              </a:rPr>
              <a:t>std::move(t)       </a:t>
            </a:r>
            <a:r>
              <a:rPr lang="zh-CN" altLang="en-US">
                <a:solidFill>
                  <a:schemeClr val="bg1">
                    <a:lumMod val="75000"/>
                  </a:schemeClr>
                </a:solidFill>
              </a:rPr>
              <a:t>相当于</a:t>
            </a:r>
            <a:r>
              <a:rPr lang="en-US" altLang="zh-CN">
                <a:solidFill>
                  <a:schemeClr val="bg1">
                    <a:lumMod val="75000"/>
                  </a:schemeClr>
                </a:solidFill>
              </a:rPr>
              <a:t> (T &amp;&amp;)t</a:t>
            </a:r>
          </a:p>
          <a:p>
            <a:r>
              <a:rPr lang="en-US" altLang="zh-CN">
                <a:solidFill>
                  <a:schemeClr val="bg1">
                    <a:lumMod val="75000"/>
                  </a:schemeClr>
                </a:solidFill>
              </a:rPr>
              <a:t>std::as_const(t) </a:t>
            </a:r>
            <a:r>
              <a:rPr lang="zh-CN" altLang="en-US">
                <a:solidFill>
                  <a:schemeClr val="bg1">
                    <a:lumMod val="75000"/>
                  </a:schemeClr>
                </a:solidFill>
              </a:rPr>
              <a:t>相当于</a:t>
            </a:r>
            <a:r>
              <a:rPr lang="en-US" altLang="zh-CN">
                <a:solidFill>
                  <a:schemeClr val="bg1">
                    <a:lumMod val="75000"/>
                  </a:schemeClr>
                </a:solidFill>
              </a:rPr>
              <a:t> (T const &amp;)t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移动构造函数：缺省实现</a:t>
            </a:r>
            <a:endParaRPr lang="en-US"/>
          </a:p>
        </p:txBody>
      </p:sp>
      <p:sp>
        <p:nvSpPr>
          <p:cNvPr id="3" name="Content Placeholder 2"/>
          <p:cNvSpPr>
            <a:spLocks noGrp="1"/>
          </p:cNvSpPr>
          <p:nvPr>
            <p:ph sz="half" idx="1"/>
          </p:nvPr>
        </p:nvSpPr>
        <p:spPr/>
        <p:txBody>
          <a:bodyPr>
            <a:normAutofit/>
          </a:bodyPr>
          <a:lstStyle/>
          <a:p>
            <a:r>
              <a:rPr lang="zh-CN" altLang="en-US" sz="1800" dirty="0"/>
              <a:t>同样，如果对</a:t>
            </a:r>
            <a:r>
              <a:rPr lang="zh-CN" altLang="en-US" sz="1800" b="1" dirty="0"/>
              <a:t>降低时间复杂度</a:t>
            </a:r>
            <a:r>
              <a:rPr lang="zh-CN" altLang="en-US" sz="1800" dirty="0"/>
              <a:t>不感兴趣：</a:t>
            </a:r>
          </a:p>
          <a:p>
            <a:r>
              <a:rPr lang="zh-CN" altLang="en-US" sz="1800" dirty="0">
                <a:solidFill>
                  <a:schemeClr val="accent4">
                    <a:lumMod val="75000"/>
                  </a:schemeClr>
                </a:solidFill>
              </a:rPr>
              <a:t>移动构造</a:t>
            </a:r>
            <a:r>
              <a:rPr lang="en-US" altLang="zh-CN" sz="1800" dirty="0">
                <a:solidFill>
                  <a:schemeClr val="accent4">
                    <a:lumMod val="75000"/>
                  </a:schemeClr>
                </a:solidFill>
              </a:rPr>
              <a:t>≈</a:t>
            </a:r>
            <a:r>
              <a:rPr lang="zh-CN" altLang="en-US" sz="1800" dirty="0">
                <a:solidFill>
                  <a:schemeClr val="accent4">
                    <a:lumMod val="75000"/>
                  </a:schemeClr>
                </a:solidFill>
              </a:rPr>
              <a:t>拷贝构造</a:t>
            </a:r>
            <a:r>
              <a:rPr lang="en-US" altLang="zh-CN" sz="1800" dirty="0">
                <a:solidFill>
                  <a:schemeClr val="accent4">
                    <a:lumMod val="75000"/>
                  </a:schemeClr>
                </a:solidFill>
              </a:rPr>
              <a:t>+</a:t>
            </a:r>
            <a:r>
              <a:rPr lang="zh-CN" altLang="en-US" sz="1800" dirty="0">
                <a:solidFill>
                  <a:schemeClr val="accent4">
                    <a:lumMod val="75000"/>
                  </a:schemeClr>
                </a:solidFill>
              </a:rPr>
              <a:t>他解构</a:t>
            </a:r>
            <a:r>
              <a:rPr lang="en-US" altLang="zh-CN" sz="1800" dirty="0">
                <a:solidFill>
                  <a:schemeClr val="accent4">
                    <a:lumMod val="75000"/>
                  </a:schemeClr>
                </a:solidFill>
              </a:rPr>
              <a:t>+</a:t>
            </a:r>
            <a:r>
              <a:rPr lang="zh-CN" altLang="en-US" sz="1800" dirty="0">
                <a:solidFill>
                  <a:schemeClr val="accent4">
                    <a:lumMod val="75000"/>
                  </a:schemeClr>
                </a:solidFill>
              </a:rPr>
              <a:t>他默认构造</a:t>
            </a:r>
          </a:p>
          <a:p>
            <a:r>
              <a:rPr lang="zh-CN" altLang="en-US" sz="1800" dirty="0">
                <a:solidFill>
                  <a:schemeClr val="accent4">
                    <a:lumMod val="75000"/>
                  </a:schemeClr>
                </a:solidFill>
              </a:rPr>
              <a:t>移动赋值</a:t>
            </a:r>
            <a:r>
              <a:rPr lang="en-US" altLang="zh-CN" sz="1800" dirty="0">
                <a:solidFill>
                  <a:schemeClr val="accent4">
                    <a:lumMod val="75000"/>
                  </a:schemeClr>
                </a:solidFill>
              </a:rPr>
              <a:t>≈</a:t>
            </a:r>
            <a:r>
              <a:rPr lang="zh-CN" altLang="en-US" sz="1800" dirty="0">
                <a:solidFill>
                  <a:schemeClr val="accent4">
                    <a:lumMod val="75000"/>
                  </a:schemeClr>
                </a:solidFill>
                <a:sym typeface="+mn-ea"/>
              </a:rPr>
              <a:t>拷贝赋值</a:t>
            </a:r>
            <a:r>
              <a:rPr lang="en-US" altLang="zh-CN" sz="1800" dirty="0">
                <a:solidFill>
                  <a:schemeClr val="accent4">
                    <a:lumMod val="75000"/>
                  </a:schemeClr>
                </a:solidFill>
                <a:sym typeface="+mn-ea"/>
              </a:rPr>
              <a:t>+</a:t>
            </a:r>
            <a:r>
              <a:rPr lang="zh-CN" altLang="en-US" sz="1800" dirty="0">
                <a:solidFill>
                  <a:schemeClr val="accent4">
                    <a:lumMod val="75000"/>
                  </a:schemeClr>
                </a:solidFill>
                <a:sym typeface="+mn-ea"/>
              </a:rPr>
              <a:t>他解构</a:t>
            </a:r>
            <a:r>
              <a:rPr lang="en-US" altLang="zh-CN" sz="1800" dirty="0">
                <a:solidFill>
                  <a:schemeClr val="accent4">
                    <a:lumMod val="75000"/>
                  </a:schemeClr>
                </a:solidFill>
                <a:sym typeface="+mn-ea"/>
              </a:rPr>
              <a:t>+</a:t>
            </a:r>
            <a:r>
              <a:rPr lang="zh-CN" altLang="en-US" sz="1800" dirty="0">
                <a:solidFill>
                  <a:schemeClr val="accent4">
                    <a:lumMod val="75000"/>
                  </a:schemeClr>
                </a:solidFill>
                <a:sym typeface="+mn-ea"/>
              </a:rPr>
              <a:t>他默认构造</a:t>
            </a:r>
          </a:p>
          <a:p>
            <a:r>
              <a:rPr lang="zh-CN" altLang="en-US" sz="1800" dirty="0">
                <a:sym typeface="+mn-ea"/>
              </a:rPr>
              <a:t>只要</a:t>
            </a:r>
            <a:r>
              <a:rPr lang="zh-CN" altLang="en-US" sz="1800" b="1" dirty="0">
                <a:sym typeface="+mn-ea"/>
              </a:rPr>
              <a:t>不定义</a:t>
            </a:r>
            <a:r>
              <a:rPr lang="zh-CN" altLang="en-US" sz="1800" dirty="0">
                <a:sym typeface="+mn-ea"/>
              </a:rPr>
              <a:t>移动构造和移动赋值，编译器会自动</a:t>
            </a:r>
            <a:r>
              <a:rPr lang="zh-CN" altLang="en-US" sz="1800" dirty="0">
                <a:solidFill>
                  <a:schemeClr val="accent4">
                    <a:lumMod val="75000"/>
                  </a:schemeClr>
                </a:solidFill>
                <a:sym typeface="+mn-ea"/>
              </a:rPr>
              <a:t>这样做</a:t>
            </a:r>
            <a:r>
              <a:rPr lang="zh-CN" altLang="en-US" sz="1800" dirty="0">
                <a:sym typeface="+mn-ea"/>
              </a:rPr>
              <a:t>。虽然</a:t>
            </a:r>
            <a:r>
              <a:rPr lang="zh-CN" altLang="en-US" sz="1800" b="1" dirty="0">
                <a:sym typeface="+mn-ea"/>
              </a:rPr>
              <a:t>低效，</a:t>
            </a:r>
            <a:r>
              <a:rPr lang="zh-CN" altLang="en-US" sz="1800" dirty="0">
                <a:sym typeface="+mn-ea"/>
              </a:rPr>
              <a:t>但至少可以保证</a:t>
            </a:r>
            <a:r>
              <a:rPr lang="zh-CN" altLang="en-US" sz="1800" b="1" dirty="0">
                <a:sym typeface="+mn-ea"/>
              </a:rPr>
              <a:t>不出错</a:t>
            </a:r>
            <a:r>
              <a:rPr lang="zh-CN" altLang="en-US" sz="1800" dirty="0">
                <a:sym typeface="+mn-ea"/>
              </a:rPr>
              <a:t>。</a:t>
            </a:r>
          </a:p>
          <a:p>
            <a:r>
              <a:rPr lang="zh-CN" altLang="en-US" sz="1800" dirty="0">
                <a:sym typeface="+mn-ea"/>
              </a:rPr>
              <a:t>若自定义了移动构造，对</a:t>
            </a:r>
            <a:r>
              <a:rPr lang="zh-CN" altLang="en-US" sz="1800" b="1" dirty="0">
                <a:sym typeface="+mn-ea"/>
              </a:rPr>
              <a:t>提高性能</a:t>
            </a:r>
            <a:r>
              <a:rPr lang="zh-CN" altLang="en-US" sz="1800" dirty="0">
                <a:sym typeface="+mn-ea"/>
              </a:rPr>
              <a:t>不感兴趣：</a:t>
            </a:r>
            <a:endParaRPr lang="zh-CN" altLang="en-US" sz="1800" dirty="0"/>
          </a:p>
          <a:p>
            <a:r>
              <a:rPr lang="zh-CN" altLang="en-US" sz="1800" dirty="0">
                <a:solidFill>
                  <a:schemeClr val="accent2">
                    <a:lumMod val="75000"/>
                  </a:schemeClr>
                </a:solidFill>
              </a:rPr>
              <a:t>移动赋值</a:t>
            </a:r>
            <a:r>
              <a:rPr lang="en-US" altLang="zh-CN" sz="1800" dirty="0">
                <a:solidFill>
                  <a:schemeClr val="accent2">
                    <a:lumMod val="75000"/>
                  </a:schemeClr>
                </a:solidFill>
              </a:rPr>
              <a:t>≈</a:t>
            </a:r>
            <a:r>
              <a:rPr lang="zh-CN" altLang="en-US" sz="1800" dirty="0">
                <a:solidFill>
                  <a:schemeClr val="accent2">
                    <a:lumMod val="75000"/>
                  </a:schemeClr>
                </a:solidFill>
              </a:rPr>
              <a:t>解构</a:t>
            </a:r>
            <a:r>
              <a:rPr lang="en-US" altLang="zh-CN" sz="1800" dirty="0">
                <a:solidFill>
                  <a:schemeClr val="accent2">
                    <a:lumMod val="75000"/>
                  </a:schemeClr>
                </a:solidFill>
              </a:rPr>
              <a:t>+</a:t>
            </a:r>
            <a:r>
              <a:rPr lang="zh-CN" altLang="en-US" sz="1800" dirty="0">
                <a:solidFill>
                  <a:schemeClr val="accent2">
                    <a:lumMod val="75000"/>
                  </a:schemeClr>
                </a:solidFill>
                <a:sym typeface="+mn-ea"/>
              </a:rPr>
              <a:t>移动构造</a:t>
            </a:r>
            <a:endParaRPr lang="zh-CN" altLang="en-US" sz="1800" dirty="0">
              <a:sym typeface="+mn-ea"/>
            </a:endParaRPr>
          </a:p>
        </p:txBody>
      </p:sp>
      <p:pic>
        <p:nvPicPr>
          <p:cNvPr id="7" name="Content Placeholder 6"/>
          <p:cNvPicPr>
            <a:picLocks noGrp="1" noChangeAspect="1"/>
          </p:cNvPicPr>
          <p:nvPr>
            <p:ph sz="half" idx="2"/>
          </p:nvPr>
        </p:nvPicPr>
        <p:blipFill>
          <a:blip r:embed="rId3"/>
          <a:stretch>
            <a:fillRect/>
          </a:stretch>
        </p:blipFill>
        <p:spPr>
          <a:xfrm>
            <a:off x="5865495" y="2098675"/>
            <a:ext cx="5414010" cy="3804920"/>
          </a:xfrm>
          <a:prstGeom prst="rect">
            <a:avLst/>
          </a:prstGeom>
        </p:spPr>
      </p:pic>
      <p:sp>
        <p:nvSpPr>
          <p:cNvPr id="8" name="Text Box 7"/>
          <p:cNvSpPr txBox="1"/>
          <p:nvPr/>
        </p:nvSpPr>
        <p:spPr>
          <a:xfrm>
            <a:off x="6866890" y="306705"/>
            <a:ext cx="4526915" cy="922020"/>
          </a:xfrm>
          <a:prstGeom prst="rect">
            <a:avLst/>
          </a:prstGeom>
          <a:noFill/>
        </p:spPr>
        <p:txBody>
          <a:bodyPr wrap="square" rtlCol="0">
            <a:spAutoFit/>
          </a:bodyPr>
          <a:lstStyle/>
          <a:p>
            <a:r>
              <a:rPr lang="zh-CN" altLang="en-US"/>
              <a:t>注：</a:t>
            </a:r>
          </a:p>
          <a:p>
            <a:r>
              <a:rPr lang="zh-CN" altLang="en-US"/>
              <a:t>降低时间复杂度：</a:t>
            </a:r>
            <a:r>
              <a:rPr lang="en-US" altLang="zh-CN"/>
              <a:t>O(n) &gt;&gt;&gt; O(1)</a:t>
            </a:r>
          </a:p>
          <a:p>
            <a:r>
              <a:rPr lang="zh-CN" altLang="en-US"/>
              <a:t>提高性能：</a:t>
            </a:r>
            <a:r>
              <a:rPr lang="en-US" altLang="zh-CN"/>
              <a:t>           O(1) &gt;&gt;&gt; O(0.1)</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小技巧：如果有移动赋值函数，可以删除拷贝赋值函数</a:t>
            </a:r>
          </a:p>
        </p:txBody>
      </p:sp>
      <p:sp>
        <p:nvSpPr>
          <p:cNvPr id="3" name="Content Placeholder 2"/>
          <p:cNvSpPr>
            <a:spLocks noGrp="1"/>
          </p:cNvSpPr>
          <p:nvPr>
            <p:ph sz="half" idx="1"/>
          </p:nvPr>
        </p:nvSpPr>
        <p:spPr/>
        <p:txBody>
          <a:bodyPr>
            <a:normAutofit fontScale="90000" lnSpcReduction="10000"/>
          </a:bodyPr>
          <a:lstStyle/>
          <a:p>
            <a:r>
              <a:rPr lang="zh-CN" altLang="en-US"/>
              <a:t>其实：如果你的类已经实现了移动赋值函数，那么为了省力你可以</a:t>
            </a:r>
            <a:r>
              <a:rPr lang="zh-CN" altLang="en-US" b="1"/>
              <a:t>删除拷贝赋值函数</a:t>
            </a:r>
            <a:r>
              <a:rPr lang="zh-CN" altLang="en-US"/>
              <a:t>。</a:t>
            </a:r>
          </a:p>
          <a:p>
            <a:r>
              <a:rPr lang="zh-CN" altLang="en-US"/>
              <a:t>这样当用户调用：</a:t>
            </a:r>
          </a:p>
          <a:p>
            <a:r>
              <a:rPr lang="en-US" altLang="zh-CN"/>
              <a:t>v2 = v1;</a:t>
            </a:r>
          </a:p>
          <a:p>
            <a:r>
              <a:rPr lang="zh-CN" altLang="en-US"/>
              <a:t>时，因为拷贝赋值被删除，编译器会尝试：</a:t>
            </a:r>
          </a:p>
          <a:p>
            <a:r>
              <a:rPr lang="en-US" altLang="zh-CN"/>
              <a:t>v2 = List(v1)</a:t>
            </a:r>
          </a:p>
          <a:p>
            <a:r>
              <a:rPr lang="zh-CN" altLang="en-US"/>
              <a:t>从而先调用拷贝构造函数，然后因为</a:t>
            </a:r>
            <a:r>
              <a:rPr lang="en-US" altLang="zh-CN"/>
              <a:t> List(v1) </a:t>
            </a:r>
            <a:r>
              <a:rPr lang="zh-CN" altLang="en-US"/>
              <a:t>相当于</a:t>
            </a:r>
            <a:r>
              <a:rPr lang="zh-CN" altLang="en-US" b="1"/>
              <a:t>就地构造</a:t>
            </a:r>
            <a:r>
              <a:rPr lang="zh-CN" altLang="en-US"/>
              <a:t>的对象，从而变成了移动语义，从而进一步调用移动赋值函数。</a:t>
            </a:r>
          </a:p>
        </p:txBody>
      </p:sp>
      <p:pic>
        <p:nvPicPr>
          <p:cNvPr id="6" name="Content Placeholder 5"/>
          <p:cNvPicPr>
            <a:picLocks noGrp="1" noChangeAspect="1"/>
          </p:cNvPicPr>
          <p:nvPr>
            <p:ph sz="half" idx="2"/>
          </p:nvPr>
        </p:nvPicPr>
        <p:blipFill>
          <a:blip r:embed="rId2"/>
          <a:stretch>
            <a:fillRect/>
          </a:stretch>
        </p:blipFill>
        <p:spPr>
          <a:xfrm>
            <a:off x="5811520" y="2658110"/>
            <a:ext cx="6380480" cy="25539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构造函数全家桶：总结</a:t>
            </a:r>
          </a:p>
        </p:txBody>
      </p:sp>
      <p:pic>
        <p:nvPicPr>
          <p:cNvPr id="11" name="Content Placeholder 10"/>
          <p:cNvPicPr>
            <a:picLocks noGrp="1" noChangeAspect="1"/>
          </p:cNvPicPr>
          <p:nvPr>
            <p:ph sz="half" idx="2"/>
          </p:nvPr>
        </p:nvPicPr>
        <p:blipFill>
          <a:blip r:embed="rId2"/>
          <a:stretch>
            <a:fillRect/>
          </a:stretch>
        </p:blipFill>
        <p:spPr>
          <a:xfrm>
            <a:off x="5981700" y="2987040"/>
            <a:ext cx="5181600" cy="2027555"/>
          </a:xfrm>
          <a:prstGeom prst="rect">
            <a:avLst/>
          </a:prstGeom>
        </p:spPr>
      </p:pic>
      <p:pic>
        <p:nvPicPr>
          <p:cNvPr id="5" name="Content Placeholder 4"/>
          <p:cNvPicPr>
            <a:picLocks noGrp="1" noChangeAspect="1"/>
          </p:cNvPicPr>
          <p:nvPr>
            <p:ph sz="half" idx="1"/>
          </p:nvPr>
        </p:nvPicPr>
        <p:blipFill>
          <a:blip r:embed="rId3"/>
          <a:stretch>
            <a:fillRect/>
          </a:stretch>
        </p:blipFill>
        <p:spPr>
          <a:xfrm>
            <a:off x="923290" y="2748280"/>
            <a:ext cx="4629150" cy="2505075"/>
          </a:xfrm>
          <a:prstGeom prst="rect">
            <a:avLst/>
          </a:prstGeom>
        </p:spPr>
      </p:pic>
      <p:sp>
        <p:nvSpPr>
          <p:cNvPr id="6" name="Text Box 5"/>
          <p:cNvSpPr txBox="1"/>
          <p:nvPr/>
        </p:nvSpPr>
        <p:spPr>
          <a:xfrm>
            <a:off x="3542665" y="1584325"/>
            <a:ext cx="4725670" cy="922020"/>
          </a:xfrm>
          <a:prstGeom prst="rect">
            <a:avLst/>
          </a:prstGeom>
          <a:noFill/>
        </p:spPr>
        <p:txBody>
          <a:bodyPr wrap="square" rtlCol="0">
            <a:spAutoFit/>
          </a:bodyPr>
          <a:lstStyle/>
          <a:p>
            <a:r>
              <a:rPr lang="zh-CN" altLang="en-US">
                <a:solidFill>
                  <a:schemeClr val="bg1">
                    <a:lumMod val="65000"/>
                  </a:schemeClr>
                </a:solidFill>
              </a:rPr>
              <a:t>限于篇幅，其实构造函数还完全没讲完</a:t>
            </a:r>
            <a:r>
              <a:rPr lang="en-US" altLang="zh-CN">
                <a:solidFill>
                  <a:schemeClr val="bg1">
                    <a:lumMod val="65000"/>
                  </a:schemeClr>
                </a:solidFill>
              </a:rPr>
              <a:t>……</a:t>
            </a:r>
            <a:endParaRPr lang="zh-CN" altLang="en-US">
              <a:solidFill>
                <a:schemeClr val="bg1">
                  <a:lumMod val="65000"/>
                </a:schemeClr>
              </a:solidFill>
            </a:endParaRPr>
          </a:p>
          <a:p>
            <a:r>
              <a:rPr lang="zh-CN" altLang="en-US">
                <a:solidFill>
                  <a:schemeClr val="bg1">
                    <a:lumMod val="65000"/>
                  </a:schemeClr>
                </a:solidFill>
              </a:rPr>
              <a:t>下一讲继续完善我们刚才发明的</a:t>
            </a:r>
            <a:r>
              <a:rPr lang="en-US" altLang="zh-CN">
                <a:solidFill>
                  <a:schemeClr val="bg1">
                    <a:lumMod val="65000"/>
                  </a:schemeClr>
                </a:solidFill>
              </a:rPr>
              <a:t> Vector </a:t>
            </a:r>
            <a:r>
              <a:rPr lang="zh-CN" altLang="en-US">
                <a:solidFill>
                  <a:schemeClr val="bg1">
                    <a:lumMod val="65000"/>
                  </a:schemeClr>
                </a:solidFill>
              </a:rPr>
              <a:t>类！</a:t>
            </a:r>
            <a:endParaRPr lang="en-US" altLang="zh-CN">
              <a:solidFill>
                <a:schemeClr val="bg1">
                  <a:lumMod val="65000"/>
                </a:schemeClr>
              </a:solidFill>
            </a:endParaRPr>
          </a:p>
          <a:p>
            <a:r>
              <a:rPr lang="zh-CN" altLang="en-US">
                <a:solidFill>
                  <a:schemeClr val="bg1">
                    <a:lumMod val="65000"/>
                  </a:schemeClr>
                </a:solidFill>
              </a:rPr>
              <a:t>也会详解</a:t>
            </a:r>
            <a:r>
              <a:rPr lang="en-US" altLang="zh-CN">
                <a:solidFill>
                  <a:schemeClr val="bg1">
                    <a:lumMod val="65000"/>
                  </a:schemeClr>
                </a:solidFill>
              </a:rPr>
              <a:t> &amp;&amp; </a:t>
            </a:r>
            <a:r>
              <a:rPr lang="zh-CN" altLang="en-US">
                <a:solidFill>
                  <a:schemeClr val="bg1">
                    <a:lumMod val="65000"/>
                  </a:schemeClr>
                </a:solidFill>
              </a:rPr>
              <a:t>到底有哪些意思</a:t>
            </a:r>
            <a:r>
              <a:rPr lang="en-US" altLang="zh-CN">
                <a:solidFill>
                  <a:schemeClr val="bg1">
                    <a:lumMod val="65000"/>
                  </a:schemeClr>
                </a:solidFill>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C"/>
          <p:cNvPicPr>
            <a:picLocks noChangeAspect="1"/>
          </p:cNvPicPr>
          <p:nvPr/>
        </p:nvPicPr>
        <p:blipFill>
          <a:blip r:embed="rId2">
            <a:lum bright="36000" contrast="-42000"/>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dirty="0">
                <a:sym typeface="+mn-ea"/>
              </a:rPr>
              <a:t>来学智能指针压压惊</a:t>
            </a:r>
          </a:p>
        </p:txBody>
      </p:sp>
      <p:sp>
        <p:nvSpPr>
          <p:cNvPr id="3" name="Content Placeholder 2"/>
          <p:cNvSpPr>
            <a:spLocks noGrp="1"/>
          </p:cNvSpPr>
          <p:nvPr>
            <p:ph idx="1"/>
          </p:nvPr>
        </p:nvSpPr>
        <p:spPr/>
        <p:txBody>
          <a:bodyPr/>
          <a:lstStyle/>
          <a:p>
            <a:r>
              <a:rPr lang="zh-CN" altLang="en-US" dirty="0"/>
              <a:t>如果构造函数全家桶搞得你晕头转向了，那让我们来点（相对）简单的作为饭后甜点吧！</a:t>
            </a:r>
          </a:p>
          <a:p>
            <a:pPr marL="0" indent="0">
              <a:buNone/>
            </a:pP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C++98</a:t>
            </a:r>
            <a:r>
              <a:rPr lang="zh-CN" altLang="en-US"/>
              <a:t>：令人头疼的内存管理</a:t>
            </a:r>
          </a:p>
        </p:txBody>
      </p:sp>
      <p:sp>
        <p:nvSpPr>
          <p:cNvPr id="4" name="Content Placeholder 3"/>
          <p:cNvSpPr>
            <a:spLocks noGrp="1"/>
          </p:cNvSpPr>
          <p:nvPr>
            <p:ph sz="half" idx="1"/>
          </p:nvPr>
        </p:nvSpPr>
        <p:spPr>
          <a:xfrm>
            <a:off x="576580" y="1713230"/>
            <a:ext cx="5181600" cy="4351338"/>
          </a:xfrm>
        </p:spPr>
        <p:txBody>
          <a:bodyPr/>
          <a:lstStyle/>
          <a:p>
            <a:r>
              <a:rPr lang="zh-CN" altLang="en-US"/>
              <a:t>在没有智能指针的</a:t>
            </a:r>
            <a:r>
              <a:rPr lang="en-US" altLang="zh-CN"/>
              <a:t> C++ </a:t>
            </a:r>
            <a:r>
              <a:rPr lang="zh-CN" altLang="en-US"/>
              <a:t>中，我们只能手动去</a:t>
            </a:r>
            <a:r>
              <a:rPr lang="en-US" altLang="zh-CN"/>
              <a:t> new </a:t>
            </a:r>
            <a:r>
              <a:rPr lang="zh-CN" altLang="en-US"/>
              <a:t>和</a:t>
            </a:r>
            <a:r>
              <a:rPr lang="en-US" altLang="zh-CN"/>
              <a:t> delete </a:t>
            </a:r>
            <a:r>
              <a:rPr lang="zh-CN" altLang="en-US"/>
              <a:t>指针。这非常容易出错，一旦马虎的程序员忘记释放指针，就会导致内存泄露等情况，更可能被黑客利用空悬指针篡改系统内存从而盗取重要数据等。</a:t>
            </a:r>
          </a:p>
        </p:txBody>
      </p:sp>
      <p:pic>
        <p:nvPicPr>
          <p:cNvPr id="15" name="Picture 14"/>
          <p:cNvPicPr>
            <a:picLocks noChangeAspect="1"/>
          </p:cNvPicPr>
          <p:nvPr/>
        </p:nvPicPr>
        <p:blipFill>
          <a:blip r:embed="rId2"/>
          <a:stretch>
            <a:fillRect/>
          </a:stretch>
        </p:blipFill>
        <p:spPr>
          <a:xfrm>
            <a:off x="0" y="5905500"/>
            <a:ext cx="4762500" cy="952500"/>
          </a:xfrm>
          <a:prstGeom prst="rect">
            <a:avLst/>
          </a:prstGeom>
        </p:spPr>
      </p:pic>
      <p:pic>
        <p:nvPicPr>
          <p:cNvPr id="17" name="Content Placeholder 16"/>
          <p:cNvPicPr>
            <a:picLocks noGrp="1" noChangeAspect="1"/>
          </p:cNvPicPr>
          <p:nvPr>
            <p:ph sz="half" idx="2"/>
          </p:nvPr>
        </p:nvPicPr>
        <p:blipFill>
          <a:blip r:embed="rId3"/>
          <a:stretch>
            <a:fillRect/>
          </a:stretch>
        </p:blipFill>
        <p:spPr>
          <a:xfrm>
            <a:off x="6030595" y="1145540"/>
            <a:ext cx="5083810" cy="5712460"/>
          </a:xfrm>
          <a:prstGeom prst="rect">
            <a:avLst/>
          </a:prstGeom>
        </p:spPr>
      </p:pic>
      <p:cxnSp>
        <p:nvCxnSpPr>
          <p:cNvPr id="3" name="Straight Connector 2"/>
          <p:cNvCxnSpPr/>
          <p:nvPr/>
        </p:nvCxnSpPr>
        <p:spPr>
          <a:xfrm>
            <a:off x="7520940" y="4639310"/>
            <a:ext cx="459740" cy="0"/>
          </a:xfrm>
          <a:prstGeom prst="line">
            <a:avLst/>
          </a:prstGeom>
          <a:ln w="349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816090" y="6442710"/>
            <a:ext cx="796925" cy="5715"/>
          </a:xfrm>
          <a:prstGeom prst="line">
            <a:avLst/>
          </a:prstGeom>
          <a:ln w="349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RAII </a:t>
            </a:r>
            <a:r>
              <a:rPr lang="zh-CN" altLang="en-US"/>
              <a:t>解决内存管理的问题：</a:t>
            </a:r>
            <a:r>
              <a:rPr lang="en-US" altLang="zh-CN"/>
              <a:t>unique_ptr</a:t>
            </a:r>
          </a:p>
        </p:txBody>
      </p:sp>
      <p:sp>
        <p:nvSpPr>
          <p:cNvPr id="4" name="Content Placeholder 3"/>
          <p:cNvSpPr>
            <a:spLocks noGrp="1"/>
          </p:cNvSpPr>
          <p:nvPr>
            <p:ph sz="half" idx="1"/>
          </p:nvPr>
        </p:nvSpPr>
        <p:spPr>
          <a:xfrm>
            <a:off x="535305" y="1584325"/>
            <a:ext cx="5181600" cy="4351338"/>
          </a:xfrm>
        </p:spPr>
        <p:txBody>
          <a:bodyPr/>
          <a:lstStyle/>
          <a:p>
            <a:r>
              <a:rPr lang="zh-CN" altLang="en-US"/>
              <a:t>似曾相识的情形</a:t>
            </a:r>
            <a:r>
              <a:rPr lang="en-US" altLang="zh-CN"/>
              <a:t>……</a:t>
            </a:r>
            <a:r>
              <a:rPr lang="zh-CN" altLang="en-US"/>
              <a:t>是的，和我们刚刚提到的</a:t>
            </a:r>
            <a:r>
              <a:rPr lang="en-US" altLang="zh-CN"/>
              <a:t> RAII </a:t>
            </a:r>
            <a:r>
              <a:rPr lang="zh-CN" altLang="en-US"/>
              <a:t>思想不谋而合！</a:t>
            </a:r>
          </a:p>
          <a:p>
            <a:r>
              <a:rPr lang="zh-CN" altLang="en-US"/>
              <a:t>因此，</a:t>
            </a:r>
            <a:r>
              <a:rPr lang="en-US" altLang="zh-CN"/>
              <a:t>C++11 </a:t>
            </a:r>
            <a:r>
              <a:rPr lang="zh-CN" altLang="en-US"/>
              <a:t>引入了</a:t>
            </a:r>
            <a:r>
              <a:rPr lang="en-US" altLang="zh-CN"/>
              <a:t> unique_ptr </a:t>
            </a:r>
            <a:r>
              <a:rPr lang="zh-CN" altLang="en-US"/>
              <a:t>容器，他的解构函数中会调用</a:t>
            </a:r>
            <a:r>
              <a:rPr lang="en-US" altLang="zh-CN"/>
              <a:t> delete p</a:t>
            </a:r>
            <a:r>
              <a:rPr lang="zh-CN" altLang="en-US"/>
              <a:t>，因此不会有马虎犯错的问题。</a:t>
            </a:r>
          </a:p>
          <a:p>
            <a:r>
              <a:rPr lang="zh-CN"/>
              <a:t>这里</a:t>
            </a:r>
            <a:r>
              <a:rPr lang="en-US" altLang="zh-CN"/>
              <a:t> </a:t>
            </a:r>
            <a:r>
              <a:rPr lang="en-US" altLang="zh-CN" i="1"/>
              <a:t>make_unique&lt;C&gt;(...)</a:t>
            </a:r>
            <a:r>
              <a:rPr lang="en-US" altLang="zh-CN"/>
              <a:t> </a:t>
            </a:r>
            <a:r>
              <a:rPr lang="zh-CN" altLang="en-US"/>
              <a:t>可以理解为和之前的</a:t>
            </a:r>
            <a:r>
              <a:rPr lang="en-US" altLang="zh-CN"/>
              <a:t> </a:t>
            </a:r>
            <a:r>
              <a:rPr lang="en-US" altLang="zh-CN" i="1"/>
              <a:t>new C(...)</a:t>
            </a:r>
            <a:r>
              <a:rPr lang="en-US" altLang="zh-CN"/>
              <a:t> </a:t>
            </a:r>
            <a:r>
              <a:rPr lang="zh-CN" altLang="en-US"/>
              <a:t>等价，括号里也可以有其他构造函数的参数。</a:t>
            </a:r>
          </a:p>
        </p:txBody>
      </p:sp>
      <p:pic>
        <p:nvPicPr>
          <p:cNvPr id="7" name="Picture 6"/>
          <p:cNvPicPr>
            <a:picLocks noChangeAspect="1"/>
          </p:cNvPicPr>
          <p:nvPr/>
        </p:nvPicPr>
        <p:blipFill>
          <a:blip r:embed="rId3"/>
          <a:stretch>
            <a:fillRect/>
          </a:stretch>
        </p:blipFill>
        <p:spPr>
          <a:xfrm>
            <a:off x="0" y="5638800"/>
            <a:ext cx="5219700" cy="1219200"/>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5835650" y="1184275"/>
            <a:ext cx="5472430" cy="5634990"/>
          </a:xfrm>
          <a:prstGeom prst="rect">
            <a:avLst/>
          </a:prstGeom>
        </p:spPr>
      </p:pic>
      <p:cxnSp>
        <p:nvCxnSpPr>
          <p:cNvPr id="3" name="Straight Connector 2"/>
          <p:cNvCxnSpPr/>
          <p:nvPr/>
        </p:nvCxnSpPr>
        <p:spPr>
          <a:xfrm flipV="1">
            <a:off x="9053830" y="4946015"/>
            <a:ext cx="2115185" cy="10160"/>
          </a:xfrm>
          <a:prstGeom prst="line">
            <a:avLst/>
          </a:prstGeom>
          <a:ln w="349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unique_ptr</a:t>
            </a:r>
            <a:r>
              <a:rPr lang="zh-CN" altLang="en-US"/>
              <a:t>：封装的智慧</a:t>
            </a:r>
          </a:p>
        </p:txBody>
      </p:sp>
      <p:sp>
        <p:nvSpPr>
          <p:cNvPr id="4" name="Content Placeholder 3"/>
          <p:cNvSpPr>
            <a:spLocks noGrp="1"/>
          </p:cNvSpPr>
          <p:nvPr>
            <p:ph sz="half" idx="1"/>
          </p:nvPr>
        </p:nvSpPr>
        <p:spPr>
          <a:xfrm>
            <a:off x="433705" y="1339850"/>
            <a:ext cx="5181600" cy="4351338"/>
          </a:xfrm>
        </p:spPr>
        <p:txBody>
          <a:bodyPr>
            <a:normAutofit fontScale="90000" lnSpcReduction="10000"/>
          </a:bodyPr>
          <a:lstStyle/>
          <a:p>
            <a:r>
              <a:rPr lang="zh-CN" altLang="en-US"/>
              <a:t>在旧时代</a:t>
            </a:r>
            <a:r>
              <a:rPr lang="en-US" altLang="zh-CN"/>
              <a:t> C++ </a:t>
            </a:r>
            <a:r>
              <a:rPr lang="zh-CN" altLang="en-US"/>
              <a:t>里，常常听到这样的说法：</a:t>
            </a:r>
          </a:p>
          <a:p>
            <a:r>
              <a:rPr lang="zh-CN" altLang="en-US"/>
              <a:t>“释放一个指针后，必须把这个指针设为</a:t>
            </a:r>
            <a:r>
              <a:rPr lang="en-US" altLang="zh-CN"/>
              <a:t> NULL</a:t>
            </a:r>
            <a:r>
              <a:rPr lang="zh-CN" altLang="en-US"/>
              <a:t>，防止空悬指针！”</a:t>
            </a:r>
          </a:p>
          <a:p>
            <a:r>
              <a:rPr lang="en-US" altLang="zh-CN">
                <a:solidFill>
                  <a:schemeClr val="accent2">
                    <a:lumMod val="75000"/>
                  </a:schemeClr>
                </a:solidFill>
              </a:rPr>
              <a:t>delete p;</a:t>
            </a:r>
          </a:p>
          <a:p>
            <a:r>
              <a:rPr lang="en-US" altLang="zh-CN">
                <a:solidFill>
                  <a:schemeClr val="accent2">
                    <a:lumMod val="75000"/>
                  </a:schemeClr>
                </a:solidFill>
              </a:rPr>
              <a:t>p = nullptr;</a:t>
            </a:r>
            <a:endParaRPr lang="en-US">
              <a:solidFill>
                <a:schemeClr val="accent2">
                  <a:lumMod val="75000"/>
                </a:schemeClr>
              </a:solidFill>
            </a:endParaRPr>
          </a:p>
          <a:p>
            <a:r>
              <a:rPr lang="en-US"/>
              <a:t>unique_ptr </a:t>
            </a:r>
            <a:r>
              <a:rPr lang="zh-CN" altLang="en-US"/>
              <a:t>则把他们封装成一个操作：只需要</a:t>
            </a:r>
          </a:p>
          <a:p>
            <a:r>
              <a:rPr lang="en-US" altLang="zh-CN">
                <a:solidFill>
                  <a:schemeClr val="accent1">
                    <a:lumMod val="75000"/>
                  </a:schemeClr>
                </a:solidFill>
              </a:rPr>
              <a:t>p = nullptr;      </a:t>
            </a:r>
            <a:r>
              <a:rPr lang="en-US" altLang="zh-CN">
                <a:solidFill>
                  <a:schemeClr val="accent6">
                    <a:lumMod val="75000"/>
                  </a:schemeClr>
                </a:solidFill>
              </a:rPr>
              <a:t>// </a:t>
            </a:r>
            <a:r>
              <a:rPr lang="zh-CN" altLang="en-US">
                <a:solidFill>
                  <a:schemeClr val="accent6">
                    <a:lumMod val="75000"/>
                  </a:schemeClr>
                </a:solidFill>
              </a:rPr>
              <a:t>等价于：</a:t>
            </a:r>
            <a:r>
              <a:rPr lang="en-US" altLang="zh-CN">
                <a:solidFill>
                  <a:schemeClr val="accent6">
                    <a:lumMod val="75000"/>
                  </a:schemeClr>
                </a:solidFill>
              </a:rPr>
              <a:t>p.reset()</a:t>
            </a:r>
            <a:endParaRPr lang="en-US" altLang="zh-CN"/>
          </a:p>
          <a:p>
            <a:r>
              <a:rPr lang="zh-CN" altLang="en-US"/>
              <a:t>即可。也不会保留着一个空悬指针，体现了面向对象“封装：不变性”的思想。</a:t>
            </a:r>
          </a:p>
        </p:txBody>
      </p:sp>
      <p:sp>
        <p:nvSpPr>
          <p:cNvPr id="3" name="Right Brace 2"/>
          <p:cNvSpPr/>
          <p:nvPr/>
        </p:nvSpPr>
        <p:spPr>
          <a:xfrm>
            <a:off x="1915160" y="2883535"/>
            <a:ext cx="207645" cy="825500"/>
          </a:xfrm>
          <a:prstGeom prst="rightBrace">
            <a:avLst/>
          </a:prstGeom>
          <a:ln w="34925">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0" y="5691505"/>
            <a:ext cx="4824095" cy="1166495"/>
          </a:xfrm>
          <a:prstGeom prst="rect">
            <a:avLst/>
          </a:prstGeom>
        </p:spPr>
      </p:pic>
      <p:pic>
        <p:nvPicPr>
          <p:cNvPr id="11" name="Content Placeholder 10"/>
          <p:cNvPicPr>
            <a:picLocks noGrp="1" noChangeAspect="1"/>
          </p:cNvPicPr>
          <p:nvPr>
            <p:ph sz="half" idx="2"/>
          </p:nvPr>
        </p:nvPicPr>
        <p:blipFill>
          <a:blip r:embed="rId4"/>
          <a:stretch>
            <a:fillRect/>
          </a:stretch>
        </p:blipFill>
        <p:spPr>
          <a:xfrm>
            <a:off x="5753735" y="1144905"/>
            <a:ext cx="5636260" cy="57137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近现代：</a:t>
            </a:r>
            <a:r>
              <a:rPr lang="en-US" altLang="zh-CN"/>
              <a:t>C++11 </a:t>
            </a:r>
            <a:r>
              <a:rPr lang="zh-CN" altLang="en-US"/>
              <a:t>引入了</a:t>
            </a:r>
            <a:r>
              <a:rPr lang="en-US" altLang="zh-CN"/>
              <a:t> range-based for-loop</a:t>
            </a:r>
          </a:p>
        </p:txBody>
      </p:sp>
      <p:pic>
        <p:nvPicPr>
          <p:cNvPr id="4" name="Content Placeholder 3"/>
          <p:cNvPicPr>
            <a:picLocks noGrp="1" noChangeAspect="1"/>
          </p:cNvPicPr>
          <p:nvPr>
            <p:ph idx="1"/>
          </p:nvPr>
        </p:nvPicPr>
        <p:blipFill>
          <a:blip r:embed="rId2"/>
          <a:stretch>
            <a:fillRect/>
          </a:stretch>
        </p:blipFill>
        <p:spPr>
          <a:xfrm>
            <a:off x="3676015" y="2214880"/>
            <a:ext cx="4457700" cy="3571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4530090"/>
            <a:ext cx="5828665" cy="2327910"/>
          </a:xfrm>
          <a:prstGeom prst="rect">
            <a:avLst/>
          </a:prstGeom>
        </p:spPr>
      </p:pic>
      <p:sp>
        <p:nvSpPr>
          <p:cNvPr id="2" name="Title 1"/>
          <p:cNvSpPr>
            <a:spLocks noGrp="1"/>
          </p:cNvSpPr>
          <p:nvPr>
            <p:ph type="title"/>
          </p:nvPr>
        </p:nvSpPr>
        <p:spPr/>
        <p:txBody>
          <a:bodyPr/>
          <a:lstStyle/>
          <a:p>
            <a:r>
              <a:rPr lang="en-US"/>
              <a:t>unique_ptr</a:t>
            </a:r>
            <a:r>
              <a:rPr lang="zh-CN" altLang="en-US"/>
              <a:t>：禁止拷贝</a:t>
            </a:r>
          </a:p>
        </p:txBody>
      </p:sp>
      <p:sp>
        <p:nvSpPr>
          <p:cNvPr id="3" name="Content Placeholder 2"/>
          <p:cNvSpPr>
            <a:spLocks noGrp="1"/>
          </p:cNvSpPr>
          <p:nvPr>
            <p:ph sz="half" idx="1"/>
          </p:nvPr>
        </p:nvSpPr>
        <p:spPr>
          <a:xfrm>
            <a:off x="647700" y="1400810"/>
            <a:ext cx="5181600" cy="4351338"/>
          </a:xfrm>
        </p:spPr>
        <p:txBody>
          <a:bodyPr/>
          <a:lstStyle/>
          <a:p>
            <a:r>
              <a:rPr lang="zh-CN" altLang="en-US" sz="1600" dirty="0"/>
              <a:t>初学</a:t>
            </a:r>
            <a:r>
              <a:rPr lang="en-US" altLang="zh-CN" sz="1600" dirty="0"/>
              <a:t> </a:t>
            </a:r>
            <a:r>
              <a:rPr lang="en-US" sz="1600" dirty="0" err="1">
                <a:sym typeface="+mn-ea"/>
              </a:rPr>
              <a:t>unique_ptr</a:t>
            </a:r>
            <a:r>
              <a:rPr lang="en-US" sz="1600" dirty="0">
                <a:sym typeface="+mn-ea"/>
              </a:rPr>
              <a:t> </a:t>
            </a:r>
            <a:r>
              <a:rPr lang="zh-CN" altLang="en-US" sz="1600" dirty="0">
                <a:sym typeface="+mn-ea"/>
              </a:rPr>
              <a:t>的人常常会碰到这个问题：</a:t>
            </a:r>
          </a:p>
          <a:p>
            <a:r>
              <a:rPr lang="zh-CN" altLang="en-US" sz="1600" dirty="0">
                <a:sym typeface="+mn-ea"/>
              </a:rPr>
              <a:t>“小彭老师，我想给函数传一个指针作为参数，出了这个错误怎么办啊！”</a:t>
            </a:r>
          </a:p>
          <a:p>
            <a:r>
              <a:rPr lang="zh-CN" altLang="en-US" sz="1600" dirty="0">
                <a:sym typeface="+mn-ea"/>
              </a:rPr>
              <a:t>这是因为</a:t>
            </a:r>
            <a:r>
              <a:rPr lang="en-US" altLang="zh-CN" sz="1600" dirty="0">
                <a:sym typeface="+mn-ea"/>
              </a:rPr>
              <a:t> </a:t>
            </a:r>
            <a:r>
              <a:rPr lang="en-US" altLang="zh-CN" sz="1600" dirty="0" err="1">
                <a:sym typeface="+mn-ea"/>
              </a:rPr>
              <a:t>unique_ptr</a:t>
            </a:r>
            <a:r>
              <a:rPr lang="en-US" altLang="zh-CN" sz="1600" dirty="0">
                <a:sym typeface="+mn-ea"/>
              </a:rPr>
              <a:t> </a:t>
            </a:r>
            <a:r>
              <a:rPr lang="zh-CN" altLang="en-US" sz="1600" dirty="0">
                <a:sym typeface="+mn-ea"/>
              </a:rPr>
              <a:t>删除了拷贝构造函数以及拷贝赋值函数导致的。为什么他要删除拷贝构造函数？</a:t>
            </a:r>
          </a:p>
          <a:p>
            <a:r>
              <a:rPr lang="zh-CN" altLang="en-US" sz="1600" dirty="0">
                <a:sym typeface="+mn-ea"/>
              </a:rPr>
              <a:t>原因还是</a:t>
            </a:r>
            <a:r>
              <a:rPr lang="zh-CN" altLang="en-US" sz="1600" b="1" dirty="0">
                <a:sym typeface="+mn-ea"/>
              </a:rPr>
              <a:t>三五法则</a:t>
            </a:r>
            <a:r>
              <a:rPr lang="zh-CN" altLang="en-US" sz="1600" dirty="0">
                <a:sym typeface="+mn-ea"/>
              </a:rPr>
              <a:t>，如果拷贝了指针，那么就会出现之前</a:t>
            </a:r>
            <a:r>
              <a:rPr lang="en-US" altLang="zh-CN" sz="1600" dirty="0">
                <a:sym typeface="+mn-ea"/>
              </a:rPr>
              <a:t> Vector </a:t>
            </a:r>
            <a:r>
              <a:rPr lang="zh-CN" altLang="en-US" sz="1600" dirty="0">
                <a:sym typeface="+mn-ea"/>
              </a:rPr>
              <a:t>那样</a:t>
            </a:r>
            <a:r>
              <a:rPr lang="zh-CN" altLang="en-US" sz="1600" b="1" dirty="0">
                <a:sym typeface="+mn-ea"/>
              </a:rPr>
              <a:t>重复释放</a:t>
            </a:r>
            <a:r>
              <a:rPr lang="zh-CN" altLang="en-US" sz="1600" dirty="0">
                <a:sym typeface="+mn-ea"/>
              </a:rPr>
              <a:t>（</a:t>
            </a:r>
            <a:r>
              <a:rPr lang="en-US" altLang="zh-CN" sz="1600" dirty="0">
                <a:sym typeface="+mn-ea"/>
              </a:rPr>
              <a:t>double free</a:t>
            </a:r>
            <a:r>
              <a:rPr lang="zh-CN" altLang="en-US" sz="1600" dirty="0">
                <a:sym typeface="+mn-ea"/>
              </a:rPr>
              <a:t>）的问题。</a:t>
            </a:r>
          </a:p>
        </p:txBody>
      </p:sp>
      <p:pic>
        <p:nvPicPr>
          <p:cNvPr id="7" name="Content Placeholder 6"/>
          <p:cNvPicPr>
            <a:picLocks noGrp="1" noChangeAspect="1"/>
          </p:cNvPicPr>
          <p:nvPr>
            <p:ph sz="half" idx="2"/>
          </p:nvPr>
        </p:nvPicPr>
        <p:blipFill>
          <a:blip r:embed="rId3"/>
          <a:stretch>
            <a:fillRect/>
          </a:stretch>
        </p:blipFill>
        <p:spPr>
          <a:xfrm>
            <a:off x="6167755" y="1163955"/>
            <a:ext cx="4808220" cy="567563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解决方案</a:t>
            </a:r>
            <a:r>
              <a:rPr lang="en-US" altLang="zh-CN"/>
              <a:t>1</a:t>
            </a:r>
            <a:r>
              <a:rPr lang="zh-CN" altLang="en-US"/>
              <a:t>：获取原始指针（</a:t>
            </a:r>
            <a:r>
              <a:rPr lang="en-US" altLang="zh-CN"/>
              <a:t>C * </a:t>
            </a:r>
            <a:r>
              <a:rPr lang="zh-CN" altLang="en-US"/>
              <a:t>这种类型的指针）</a:t>
            </a:r>
          </a:p>
        </p:txBody>
      </p:sp>
      <p:sp>
        <p:nvSpPr>
          <p:cNvPr id="3" name="Content Placeholder 2"/>
          <p:cNvSpPr>
            <a:spLocks noGrp="1"/>
          </p:cNvSpPr>
          <p:nvPr>
            <p:ph sz="half" idx="1"/>
          </p:nvPr>
        </p:nvSpPr>
        <p:spPr/>
        <p:txBody>
          <a:bodyPr/>
          <a:lstStyle/>
          <a:p>
            <a:r>
              <a:rPr lang="zh-CN" altLang="en-US"/>
              <a:t>解决这个问题需要分两种情况讨论。</a:t>
            </a:r>
          </a:p>
          <a:p>
            <a:r>
              <a:rPr lang="zh-CN" altLang="en-US"/>
              <a:t>第一种是，你的</a:t>
            </a:r>
            <a:r>
              <a:rPr lang="en-US" altLang="zh-CN"/>
              <a:t> func() </a:t>
            </a:r>
            <a:r>
              <a:rPr lang="zh-CN" altLang="en-US"/>
              <a:t>实际上并不需要“夺走”资源的</a:t>
            </a:r>
            <a:r>
              <a:rPr lang="zh-CN" altLang="en-US" b="1"/>
              <a:t>占有权</a:t>
            </a:r>
            <a:r>
              <a:rPr lang="zh-CN" altLang="en-US"/>
              <a:t>（</a:t>
            </a:r>
            <a:r>
              <a:rPr lang="en-US" altLang="zh-CN"/>
              <a:t>ownership</a:t>
            </a:r>
            <a:r>
              <a:rPr lang="zh-CN" altLang="en-US"/>
              <a:t>）。比如刚才这个例子，</a:t>
            </a:r>
            <a:r>
              <a:rPr lang="en-US" altLang="zh-CN"/>
              <a:t>func() </a:t>
            </a:r>
            <a:r>
              <a:rPr lang="zh-CN" altLang="en-US"/>
              <a:t>只是调用了</a:t>
            </a:r>
            <a:r>
              <a:rPr lang="en-US" altLang="zh-CN"/>
              <a:t> p </a:t>
            </a:r>
            <a:r>
              <a:rPr lang="zh-CN" altLang="en-US"/>
              <a:t>的某个成员函数而已，</a:t>
            </a:r>
            <a:r>
              <a:rPr lang="zh-CN" altLang="en-US" b="1"/>
              <a:t>并没有接过掌管对象生命周期的大权</a:t>
            </a:r>
            <a:r>
              <a:rPr lang="zh-CN" altLang="en-US"/>
              <a:t>。</a:t>
            </a:r>
          </a:p>
        </p:txBody>
      </p:sp>
      <p:pic>
        <p:nvPicPr>
          <p:cNvPr id="7" name="Content Placeholder 6"/>
          <p:cNvPicPr>
            <a:picLocks noGrp="1" noChangeAspect="1"/>
          </p:cNvPicPr>
          <p:nvPr>
            <p:ph sz="half" idx="2"/>
          </p:nvPr>
        </p:nvPicPr>
        <p:blipFill>
          <a:blip r:embed="rId2"/>
          <a:stretch>
            <a:fillRect/>
          </a:stretch>
        </p:blipFill>
        <p:spPr>
          <a:xfrm>
            <a:off x="6131560" y="1082675"/>
            <a:ext cx="4881245" cy="5838190"/>
          </a:xfrm>
          <a:prstGeom prst="rect">
            <a:avLst/>
          </a:prstGeom>
        </p:spPr>
      </p:pic>
      <p:pic>
        <p:nvPicPr>
          <p:cNvPr id="8" name="Picture 7"/>
          <p:cNvPicPr>
            <a:picLocks noChangeAspect="1"/>
          </p:cNvPicPr>
          <p:nvPr/>
        </p:nvPicPr>
        <p:blipFill>
          <a:blip r:embed="rId3"/>
          <a:stretch>
            <a:fillRect/>
          </a:stretch>
        </p:blipFill>
        <p:spPr>
          <a:xfrm>
            <a:off x="0" y="5206365"/>
            <a:ext cx="5715000" cy="1651635"/>
          </a:xfrm>
          <a:prstGeom prst="rect">
            <a:avLst/>
          </a:prstGeom>
        </p:spPr>
      </p:pic>
      <p:cxnSp>
        <p:nvCxnSpPr>
          <p:cNvPr id="9" name="Straight Connector 8"/>
          <p:cNvCxnSpPr/>
          <p:nvPr/>
        </p:nvCxnSpPr>
        <p:spPr>
          <a:xfrm>
            <a:off x="7282180" y="6306820"/>
            <a:ext cx="733425" cy="1016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48220" y="5059045"/>
            <a:ext cx="443230" cy="508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解决方案</a:t>
            </a:r>
            <a:r>
              <a:rPr lang="en-US" altLang="zh-CN">
                <a:sym typeface="+mn-ea"/>
              </a:rPr>
              <a:t>2</a:t>
            </a:r>
            <a:r>
              <a:rPr lang="zh-CN" altLang="en-US">
                <a:sym typeface="+mn-ea"/>
              </a:rPr>
              <a:t>：</a:t>
            </a:r>
            <a:r>
              <a:rPr lang="en-US" altLang="zh-CN">
                <a:sym typeface="+mn-ea"/>
              </a:rPr>
              <a:t>unique_ptr </a:t>
            </a:r>
            <a:r>
              <a:rPr lang="zh-CN" altLang="en-US">
                <a:sym typeface="+mn-ea"/>
              </a:rPr>
              <a:t>不能拷贝，但可以移动</a:t>
            </a:r>
            <a:endParaRPr lang="en-US"/>
          </a:p>
        </p:txBody>
      </p:sp>
      <p:sp>
        <p:nvSpPr>
          <p:cNvPr id="3" name="Content Placeholder 2"/>
          <p:cNvSpPr>
            <a:spLocks noGrp="1"/>
          </p:cNvSpPr>
          <p:nvPr>
            <p:ph sz="half" idx="1"/>
          </p:nvPr>
        </p:nvSpPr>
        <p:spPr/>
        <p:txBody>
          <a:bodyPr/>
          <a:lstStyle/>
          <a:p>
            <a:r>
              <a:rPr lang="zh-CN" altLang="en-US">
                <a:sym typeface="+mn-ea"/>
              </a:rPr>
              <a:t>第二种是，你的</a:t>
            </a:r>
            <a:r>
              <a:rPr lang="en-US" altLang="zh-CN">
                <a:sym typeface="+mn-ea"/>
              </a:rPr>
              <a:t> func() </a:t>
            </a:r>
            <a:r>
              <a:rPr lang="zh-CN" altLang="en-US">
                <a:sym typeface="+mn-ea"/>
              </a:rPr>
              <a:t>需要“夺走”资源的</a:t>
            </a:r>
            <a:r>
              <a:rPr lang="zh-CN" altLang="en-US" b="1">
                <a:sym typeface="+mn-ea"/>
              </a:rPr>
              <a:t>占有权</a:t>
            </a:r>
            <a:r>
              <a:rPr lang="zh-CN" altLang="en-US">
                <a:sym typeface="+mn-ea"/>
              </a:rPr>
              <a:t>。比如右边这个例子，</a:t>
            </a:r>
            <a:r>
              <a:rPr lang="en-US" altLang="zh-CN">
                <a:sym typeface="+mn-ea"/>
              </a:rPr>
              <a:t>func </a:t>
            </a:r>
            <a:r>
              <a:rPr lang="zh-CN" altLang="en-US">
                <a:sym typeface="+mn-ea"/>
              </a:rPr>
              <a:t>把指针放到一个全局的列表里，</a:t>
            </a:r>
            <a:r>
              <a:rPr lang="en-US" altLang="zh-CN">
                <a:sym typeface="+mn-ea"/>
              </a:rPr>
              <a:t>p </a:t>
            </a:r>
            <a:r>
              <a:rPr lang="zh-CN" altLang="en-US">
                <a:sym typeface="+mn-ea"/>
              </a:rPr>
              <a:t>的生命周期将会变得和</a:t>
            </a:r>
            <a:r>
              <a:rPr lang="en-US" altLang="zh-CN">
                <a:sym typeface="+mn-ea"/>
              </a:rPr>
              <a:t> objlist </a:t>
            </a:r>
            <a:r>
              <a:rPr lang="zh-CN" altLang="en-US">
                <a:sym typeface="+mn-ea"/>
              </a:rPr>
              <a:t>一样长。因此</a:t>
            </a:r>
            <a:r>
              <a:rPr lang="zh-CN" altLang="en-US" b="1">
                <a:sym typeface="+mn-ea"/>
              </a:rPr>
              <a:t>需要接过掌管对象生命周期的大权</a:t>
            </a:r>
            <a:r>
              <a:rPr lang="zh-CN" altLang="en-US">
                <a:sym typeface="+mn-ea"/>
              </a:rPr>
              <a:t>。</a:t>
            </a:r>
          </a:p>
          <a:p>
            <a:r>
              <a:rPr lang="zh-CN" altLang="en-US">
                <a:sym typeface="+mn-ea"/>
              </a:rPr>
              <a:t>请根据你的具体情况，决定要选用哪一种解决方案。</a:t>
            </a:r>
            <a:endParaRPr lang="en-US"/>
          </a:p>
        </p:txBody>
      </p:sp>
      <p:pic>
        <p:nvPicPr>
          <p:cNvPr id="5" name="Content Placeholder 4"/>
          <p:cNvPicPr>
            <a:picLocks noGrp="1" noChangeAspect="1"/>
          </p:cNvPicPr>
          <p:nvPr>
            <p:ph sz="half" idx="2"/>
          </p:nvPr>
        </p:nvPicPr>
        <p:blipFill>
          <a:blip r:embed="rId2"/>
          <a:stretch>
            <a:fillRect/>
          </a:stretch>
        </p:blipFill>
        <p:spPr>
          <a:xfrm>
            <a:off x="5655945" y="2084070"/>
            <a:ext cx="6326505" cy="2689860"/>
          </a:xfrm>
          <a:prstGeom prst="rect">
            <a:avLst/>
          </a:prstGeom>
        </p:spPr>
      </p:pic>
      <p:pic>
        <p:nvPicPr>
          <p:cNvPr id="6" name="Picture 5"/>
          <p:cNvPicPr>
            <a:picLocks noChangeAspect="1"/>
          </p:cNvPicPr>
          <p:nvPr/>
        </p:nvPicPr>
        <p:blipFill>
          <a:blip r:embed="rId3"/>
          <a:stretch>
            <a:fillRect/>
          </a:stretch>
        </p:blipFill>
        <p:spPr>
          <a:xfrm>
            <a:off x="5583555" y="5271135"/>
            <a:ext cx="6608445" cy="1586865"/>
          </a:xfrm>
          <a:prstGeom prst="rect">
            <a:avLst/>
          </a:prstGeom>
        </p:spPr>
      </p:pic>
      <p:cxnSp>
        <p:nvCxnSpPr>
          <p:cNvPr id="9" name="Straight Connector 8"/>
          <p:cNvCxnSpPr/>
          <p:nvPr/>
        </p:nvCxnSpPr>
        <p:spPr>
          <a:xfrm>
            <a:off x="6762750" y="4065905"/>
            <a:ext cx="1130935" cy="889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移交控制权后仍希望访问到</a:t>
            </a:r>
            <a:r>
              <a:rPr lang="en-US" altLang="zh-CN"/>
              <a:t> p </a:t>
            </a:r>
            <a:r>
              <a:rPr lang="zh-CN" altLang="en-US"/>
              <a:t>指向的对象</a:t>
            </a:r>
          </a:p>
        </p:txBody>
      </p:sp>
      <p:sp>
        <p:nvSpPr>
          <p:cNvPr id="3" name="Content Placeholder 2"/>
          <p:cNvSpPr>
            <a:spLocks noGrp="1"/>
          </p:cNvSpPr>
          <p:nvPr>
            <p:ph sz="half" idx="1"/>
          </p:nvPr>
        </p:nvSpPr>
        <p:spPr/>
        <p:txBody>
          <a:bodyPr/>
          <a:lstStyle/>
          <a:p>
            <a:r>
              <a:rPr lang="zh-CN" altLang="en-US">
                <a:sym typeface="+mn-ea"/>
              </a:rPr>
              <a:t>解决方案</a:t>
            </a:r>
            <a:r>
              <a:rPr lang="en-US" altLang="zh-CN">
                <a:sym typeface="+mn-ea"/>
              </a:rPr>
              <a:t>2</a:t>
            </a:r>
            <a:r>
              <a:rPr lang="zh-CN" altLang="en-US">
                <a:sym typeface="+mn-ea"/>
              </a:rPr>
              <a:t>中，</a:t>
            </a:r>
            <a:r>
              <a:rPr lang="zh-CN" altLang="en-US"/>
              <a:t>有时候我们会遇到</a:t>
            </a:r>
            <a:r>
              <a:rPr lang="zh-CN" altLang="en-US">
                <a:sym typeface="+mn-ea"/>
              </a:rPr>
              <a:t>移交控制权后，仍希望访问到对象的需求。</a:t>
            </a:r>
          </a:p>
          <a:p>
            <a:r>
              <a:rPr lang="zh-CN" altLang="en-US"/>
              <a:t>如果还是用</a:t>
            </a:r>
            <a:r>
              <a:rPr lang="en-US" altLang="zh-CN"/>
              <a:t> p </a:t>
            </a:r>
            <a:r>
              <a:rPr lang="zh-CN" altLang="en-US"/>
              <a:t>去访问的话，因为被移动构造函数转移了，</a:t>
            </a:r>
            <a:r>
              <a:rPr lang="en-US" altLang="zh-CN"/>
              <a:t>p </a:t>
            </a:r>
            <a:r>
              <a:rPr lang="zh-CN" altLang="en-US"/>
              <a:t>已经变成空指针，从而出错。</a:t>
            </a:r>
          </a:p>
        </p:txBody>
      </p:sp>
      <p:pic>
        <p:nvPicPr>
          <p:cNvPr id="6" name="Picture 5"/>
          <p:cNvPicPr>
            <a:picLocks noChangeAspect="1"/>
          </p:cNvPicPr>
          <p:nvPr/>
        </p:nvPicPr>
        <p:blipFill>
          <a:blip r:embed="rId2"/>
          <a:stretch>
            <a:fillRect/>
          </a:stretch>
        </p:blipFill>
        <p:spPr>
          <a:xfrm>
            <a:off x="0" y="6019800"/>
            <a:ext cx="7915275" cy="838200"/>
          </a:xfrm>
          <a:prstGeom prst="rect">
            <a:avLst/>
          </a:prstGeom>
        </p:spPr>
      </p:pic>
      <p:pic>
        <p:nvPicPr>
          <p:cNvPr id="11" name="Content Placeholder 10"/>
          <p:cNvPicPr>
            <a:picLocks noGrp="1" noChangeAspect="1"/>
          </p:cNvPicPr>
          <p:nvPr>
            <p:ph sz="half" idx="2"/>
          </p:nvPr>
        </p:nvPicPr>
        <p:blipFill>
          <a:blip r:embed="rId3"/>
          <a:stretch>
            <a:fillRect/>
          </a:stretch>
        </p:blipFill>
        <p:spPr>
          <a:xfrm>
            <a:off x="6771005" y="3810"/>
            <a:ext cx="5420995" cy="686816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解决方案：提前获取原始指针</a:t>
            </a:r>
            <a:endParaRPr lang="en-US" altLang="zh-CN"/>
          </a:p>
        </p:txBody>
      </p:sp>
      <p:sp>
        <p:nvSpPr>
          <p:cNvPr id="3" name="Content Placeholder 2"/>
          <p:cNvSpPr>
            <a:spLocks noGrp="1"/>
          </p:cNvSpPr>
          <p:nvPr>
            <p:ph sz="half" idx="1"/>
          </p:nvPr>
        </p:nvSpPr>
        <p:spPr/>
        <p:txBody>
          <a:bodyPr/>
          <a:lstStyle/>
          <a:p>
            <a:r>
              <a:rPr lang="zh-CN" altLang="en-US"/>
              <a:t>最简单的办法是，在移交控制权给</a:t>
            </a:r>
            <a:r>
              <a:rPr lang="en-US" altLang="zh-CN"/>
              <a:t> func </a:t>
            </a:r>
            <a:r>
              <a:rPr lang="zh-CN" altLang="en-US"/>
              <a:t>前，提前通过</a:t>
            </a:r>
            <a:r>
              <a:rPr lang="en-US" altLang="zh-CN"/>
              <a:t> p.get() </a:t>
            </a:r>
            <a:r>
              <a:rPr lang="zh-CN" altLang="en-US"/>
              <a:t>获取原始指针：</a:t>
            </a:r>
            <a:endParaRPr lang="en-US" altLang="zh-CN"/>
          </a:p>
        </p:txBody>
      </p:sp>
      <p:pic>
        <p:nvPicPr>
          <p:cNvPr id="6" name="Picture 5"/>
          <p:cNvPicPr>
            <a:picLocks noChangeAspect="1"/>
          </p:cNvPicPr>
          <p:nvPr/>
        </p:nvPicPr>
        <p:blipFill>
          <a:blip r:embed="rId2"/>
          <a:stretch>
            <a:fillRect/>
          </a:stretch>
        </p:blipFill>
        <p:spPr>
          <a:xfrm>
            <a:off x="-15875" y="5688330"/>
            <a:ext cx="5367020" cy="1169670"/>
          </a:xfrm>
          <a:prstGeom prst="rect">
            <a:avLst/>
          </a:prstGeom>
        </p:spPr>
      </p:pic>
      <p:pic>
        <p:nvPicPr>
          <p:cNvPr id="8" name="Content Placeholder 7"/>
          <p:cNvPicPr>
            <a:picLocks noGrp="1" noChangeAspect="1"/>
          </p:cNvPicPr>
          <p:nvPr>
            <p:ph sz="half" idx="2"/>
          </p:nvPr>
        </p:nvPicPr>
        <p:blipFill>
          <a:blip r:embed="rId3"/>
          <a:stretch>
            <a:fillRect/>
          </a:stretch>
        </p:blipFill>
        <p:spPr>
          <a:xfrm>
            <a:off x="6668770" y="0"/>
            <a:ext cx="5523230" cy="6911975"/>
          </a:xfrm>
          <a:prstGeom prst="rect">
            <a:avLst/>
          </a:prstGeom>
        </p:spPr>
      </p:pic>
      <p:cxnSp>
        <p:nvCxnSpPr>
          <p:cNvPr id="9" name="Straight Connector 8"/>
          <p:cNvCxnSpPr/>
          <p:nvPr/>
        </p:nvCxnSpPr>
        <p:spPr>
          <a:xfrm>
            <a:off x="7282180" y="5990590"/>
            <a:ext cx="1435100" cy="5715"/>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2"/>
          </p:nvPr>
        </p:nvPicPr>
        <p:blipFill>
          <a:blip r:embed="rId3"/>
          <a:stretch>
            <a:fillRect/>
          </a:stretch>
        </p:blipFill>
        <p:spPr>
          <a:xfrm>
            <a:off x="3924300" y="3146425"/>
            <a:ext cx="8267700" cy="3711575"/>
          </a:xfrm>
          <a:prstGeom prst="rect">
            <a:avLst/>
          </a:prstGeom>
        </p:spPr>
      </p:pic>
      <p:sp>
        <p:nvSpPr>
          <p:cNvPr id="2" name="Title 1"/>
          <p:cNvSpPr>
            <a:spLocks noGrp="1"/>
          </p:cNvSpPr>
          <p:nvPr>
            <p:ph type="title"/>
          </p:nvPr>
        </p:nvSpPr>
        <p:spPr/>
        <p:txBody>
          <a:bodyPr/>
          <a:lstStyle/>
          <a:p>
            <a:r>
              <a:rPr lang="zh-CN" altLang="en-US">
                <a:sym typeface="+mn-ea"/>
              </a:rPr>
              <a:t>解决方案：提前获取原始指针（续）</a:t>
            </a:r>
            <a:endParaRPr lang="en-US"/>
          </a:p>
        </p:txBody>
      </p:sp>
      <p:sp>
        <p:nvSpPr>
          <p:cNvPr id="3" name="Content Placeholder 2"/>
          <p:cNvSpPr>
            <a:spLocks noGrp="1"/>
          </p:cNvSpPr>
          <p:nvPr>
            <p:ph sz="half" idx="1"/>
          </p:nvPr>
        </p:nvSpPr>
        <p:spPr/>
        <p:txBody>
          <a:bodyPr/>
          <a:lstStyle/>
          <a:p>
            <a:r>
              <a:rPr lang="zh-CN" altLang="en-US"/>
              <a:t>不过你得保证</a:t>
            </a:r>
            <a:r>
              <a:rPr lang="en-US" altLang="zh-CN"/>
              <a:t> raw_p </a:t>
            </a:r>
            <a:r>
              <a:rPr lang="zh-CN" altLang="en-US"/>
              <a:t>的存在时间不超过</a:t>
            </a:r>
            <a:r>
              <a:rPr lang="en-US" altLang="zh-CN"/>
              <a:t> p </a:t>
            </a:r>
            <a:r>
              <a:rPr lang="zh-CN" altLang="en-US"/>
              <a:t>的生命周期，否则会出现危险的空悬指针。比如右边这样：</a:t>
            </a:r>
          </a:p>
        </p:txBody>
      </p:sp>
      <p:pic>
        <p:nvPicPr>
          <p:cNvPr id="11" name="Picture 10"/>
          <p:cNvPicPr>
            <a:picLocks noChangeAspect="1"/>
          </p:cNvPicPr>
          <p:nvPr/>
        </p:nvPicPr>
        <p:blipFill>
          <a:blip r:embed="rId4"/>
          <a:stretch>
            <a:fillRect/>
          </a:stretch>
        </p:blipFill>
        <p:spPr>
          <a:xfrm>
            <a:off x="0" y="5230495"/>
            <a:ext cx="3650615" cy="1627505"/>
          </a:xfrm>
          <a:prstGeom prst="rect">
            <a:avLst/>
          </a:prstGeom>
        </p:spPr>
      </p:pic>
      <p:cxnSp>
        <p:nvCxnSpPr>
          <p:cNvPr id="12" name="Straight Connector 11"/>
          <p:cNvCxnSpPr/>
          <p:nvPr/>
        </p:nvCxnSpPr>
        <p:spPr>
          <a:xfrm flipV="1">
            <a:off x="4735830" y="6040755"/>
            <a:ext cx="600710" cy="635"/>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更智能的指针：</a:t>
            </a:r>
            <a:r>
              <a:rPr lang="en-US" altLang="zh-CN"/>
              <a:t>shared_ptr</a:t>
            </a:r>
          </a:p>
        </p:txBody>
      </p:sp>
      <p:sp>
        <p:nvSpPr>
          <p:cNvPr id="3" name="Content Placeholder 2"/>
          <p:cNvSpPr>
            <a:spLocks noGrp="1"/>
          </p:cNvSpPr>
          <p:nvPr>
            <p:ph sz="half" idx="1"/>
          </p:nvPr>
        </p:nvSpPr>
        <p:spPr>
          <a:xfrm>
            <a:off x="414020" y="1584325"/>
            <a:ext cx="5181600" cy="4627245"/>
          </a:xfrm>
        </p:spPr>
        <p:txBody>
          <a:bodyPr>
            <a:noAutofit/>
          </a:bodyPr>
          <a:lstStyle/>
          <a:p>
            <a:r>
              <a:rPr lang="zh-CN" altLang="en-US" sz="1500"/>
              <a:t>使用起来很困难的原因，在于</a:t>
            </a:r>
            <a:r>
              <a:rPr lang="en-US" altLang="zh-CN" sz="1500"/>
              <a:t> unique_ptr </a:t>
            </a:r>
            <a:r>
              <a:rPr lang="zh-CN" sz="1500">
                <a:sym typeface="+mn-ea"/>
              </a:rPr>
              <a:t>解决</a:t>
            </a:r>
            <a:r>
              <a:rPr lang="zh-CN" altLang="en-US" sz="1500" b="1">
                <a:sym typeface="+mn-ea"/>
              </a:rPr>
              <a:t>重复释放</a:t>
            </a:r>
            <a:r>
              <a:rPr lang="zh-CN" altLang="en-US" sz="1500">
                <a:sym typeface="+mn-ea"/>
              </a:rPr>
              <a:t>的方式是</a:t>
            </a:r>
            <a:r>
              <a:rPr lang="zh-CN" altLang="en-US" sz="1500" b="1"/>
              <a:t>禁止拷贝</a:t>
            </a:r>
            <a:r>
              <a:rPr lang="zh-CN" altLang="en-US" sz="1500"/>
              <a:t>，这样虽然有效率高的优势，但导致使用困难，容易犯错等。</a:t>
            </a:r>
          </a:p>
          <a:p>
            <a:r>
              <a:rPr lang="zh-CN" altLang="en-US" sz="1500">
                <a:sym typeface="+mn-ea"/>
              </a:rPr>
              <a:t>相比之下，</a:t>
            </a:r>
            <a:r>
              <a:rPr lang="en-US" altLang="zh-CN" sz="1500">
                <a:sym typeface="+mn-ea"/>
              </a:rPr>
              <a:t> </a:t>
            </a:r>
            <a:r>
              <a:rPr lang="zh-CN" altLang="en-US" sz="1500">
                <a:sym typeface="+mn-ea"/>
              </a:rPr>
              <a:t>牺牲效率换来自由度的</a:t>
            </a:r>
            <a:r>
              <a:rPr lang="en-US" altLang="zh-CN" sz="1500">
                <a:sym typeface="+mn-ea"/>
              </a:rPr>
              <a:t> shared_ptr </a:t>
            </a:r>
            <a:r>
              <a:rPr lang="zh-CN" altLang="en-US" sz="1500">
                <a:sym typeface="+mn-ea"/>
              </a:rPr>
              <a:t>则允许拷贝，他解决</a:t>
            </a:r>
            <a:r>
              <a:rPr lang="zh-CN" altLang="en-US" sz="1500" b="1">
                <a:sym typeface="+mn-ea"/>
              </a:rPr>
              <a:t>重复释放</a:t>
            </a:r>
            <a:r>
              <a:rPr lang="zh-CN" altLang="en-US" sz="1500">
                <a:sym typeface="+mn-ea"/>
              </a:rPr>
              <a:t>的</a:t>
            </a:r>
            <a:r>
              <a:rPr lang="zh-CN" altLang="en-US" sz="1500"/>
              <a:t>方式是通过</a:t>
            </a:r>
            <a:r>
              <a:rPr lang="zh-CN" altLang="en-US" sz="1500" b="1"/>
              <a:t>引用计数</a:t>
            </a:r>
            <a:r>
              <a:rPr lang="zh-CN" altLang="en-US" sz="1500"/>
              <a:t>：</a:t>
            </a:r>
          </a:p>
          <a:p>
            <a:pPr marL="342900" indent="-342900">
              <a:buAutoNum type="arabicPeriod"/>
            </a:pPr>
            <a:r>
              <a:rPr lang="zh-CN" altLang="en-US" sz="1500">
                <a:sym typeface="+mn-ea"/>
              </a:rPr>
              <a:t>当一个</a:t>
            </a:r>
            <a:r>
              <a:rPr lang="en-US" altLang="zh-CN" sz="1500"/>
              <a:t> shared_ptr </a:t>
            </a:r>
            <a:r>
              <a:rPr lang="zh-CN" altLang="en-US" sz="1500"/>
              <a:t>初始化时，将计数器设为</a:t>
            </a:r>
            <a:r>
              <a:rPr lang="en-US" altLang="zh-CN" sz="1500"/>
              <a:t>1</a:t>
            </a:r>
            <a:r>
              <a:rPr lang="zh-CN" altLang="en-US" sz="1500"/>
              <a:t>。</a:t>
            </a:r>
          </a:p>
          <a:p>
            <a:pPr marL="342900" indent="-342900">
              <a:buAutoNum type="arabicPeriod"/>
            </a:pPr>
            <a:r>
              <a:rPr lang="zh-CN" altLang="en-US" sz="1500">
                <a:sym typeface="+mn-ea"/>
              </a:rPr>
              <a:t>当一个</a:t>
            </a:r>
            <a:r>
              <a:rPr lang="en-US" altLang="zh-CN" sz="1500">
                <a:sym typeface="+mn-ea"/>
              </a:rPr>
              <a:t> shared_ptr </a:t>
            </a:r>
            <a:r>
              <a:rPr lang="zh-CN" altLang="en-US" sz="1500">
                <a:sym typeface="+mn-ea"/>
              </a:rPr>
              <a:t>被拷贝时，计数器加</a:t>
            </a:r>
            <a:r>
              <a:rPr lang="en-US" altLang="zh-CN" sz="1500">
                <a:sym typeface="+mn-ea"/>
              </a:rPr>
              <a:t>1</a:t>
            </a:r>
            <a:r>
              <a:rPr lang="zh-CN" altLang="en-US" sz="1500">
                <a:sym typeface="+mn-ea"/>
              </a:rPr>
              <a:t>。</a:t>
            </a:r>
            <a:endParaRPr lang="zh-CN" altLang="en-US" sz="1500"/>
          </a:p>
          <a:p>
            <a:pPr marL="342900" indent="-342900">
              <a:buAutoNum type="arabicPeriod"/>
            </a:pPr>
            <a:r>
              <a:rPr lang="zh-CN" altLang="en-US" sz="1500"/>
              <a:t>当一个</a:t>
            </a:r>
            <a:r>
              <a:rPr lang="en-US" altLang="zh-CN" sz="1500"/>
              <a:t> shared_ptr </a:t>
            </a:r>
            <a:r>
              <a:rPr lang="zh-CN" altLang="en-US" sz="1500"/>
              <a:t>被解构</a:t>
            </a:r>
            <a:r>
              <a:rPr lang="zh-CN" altLang="en-US" sz="1500">
                <a:sym typeface="+mn-ea"/>
              </a:rPr>
              <a:t>时</a:t>
            </a:r>
            <a:r>
              <a:rPr lang="zh-CN" altLang="en-US" sz="1500"/>
              <a:t>，计数器减</a:t>
            </a:r>
            <a:r>
              <a:rPr lang="en-US" altLang="zh-CN" sz="1500"/>
              <a:t>1</a:t>
            </a:r>
            <a:r>
              <a:rPr lang="zh-CN" altLang="en-US" sz="1500"/>
              <a:t>。减到</a:t>
            </a:r>
            <a:r>
              <a:rPr lang="en-US" altLang="zh-CN" sz="1500"/>
              <a:t>0</a:t>
            </a:r>
            <a:r>
              <a:rPr lang="zh-CN" altLang="en-US" sz="1500"/>
              <a:t>时，则自动销毁他指向的对象。</a:t>
            </a:r>
          </a:p>
          <a:p>
            <a:pPr marL="342900" indent="-342900"/>
            <a:r>
              <a:rPr lang="zh-CN" altLang="en-US" sz="1500"/>
              <a:t>从而可以保证，只要还有存在哪怕一个指针指向该对象，就不会被解构。</a:t>
            </a:r>
          </a:p>
        </p:txBody>
      </p:sp>
      <p:pic>
        <p:nvPicPr>
          <p:cNvPr id="5" name="Content Placeholder 4"/>
          <p:cNvPicPr>
            <a:picLocks noGrp="1" noChangeAspect="1"/>
          </p:cNvPicPr>
          <p:nvPr>
            <p:ph sz="half" idx="2"/>
          </p:nvPr>
        </p:nvPicPr>
        <p:blipFill>
          <a:blip r:embed="rId2"/>
          <a:stretch>
            <a:fillRect/>
          </a:stretch>
        </p:blipFill>
        <p:spPr>
          <a:xfrm>
            <a:off x="5696585" y="1896745"/>
            <a:ext cx="6495415" cy="4126865"/>
          </a:xfrm>
          <a:prstGeom prst="rect">
            <a:avLst/>
          </a:prstGeom>
        </p:spPr>
      </p:pic>
      <p:cxnSp>
        <p:nvCxnSpPr>
          <p:cNvPr id="4" name="Straight Connector 3"/>
          <p:cNvCxnSpPr/>
          <p:nvPr/>
        </p:nvCxnSpPr>
        <p:spPr>
          <a:xfrm>
            <a:off x="6509385" y="3495040"/>
            <a:ext cx="878205" cy="1016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489315" y="3505200"/>
            <a:ext cx="942340" cy="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更智能的指针：</a:t>
            </a:r>
            <a:r>
              <a:rPr lang="en-US" altLang="zh-CN"/>
              <a:t>shared_ptr</a:t>
            </a:r>
            <a:r>
              <a:rPr lang="zh-CN" altLang="en-US"/>
              <a:t>（续）</a:t>
            </a:r>
          </a:p>
        </p:txBody>
      </p:sp>
      <p:sp>
        <p:nvSpPr>
          <p:cNvPr id="3" name="Content Placeholder 2"/>
          <p:cNvSpPr>
            <a:spLocks noGrp="1"/>
          </p:cNvSpPr>
          <p:nvPr>
            <p:ph sz="half" idx="1"/>
          </p:nvPr>
        </p:nvSpPr>
        <p:spPr>
          <a:xfrm>
            <a:off x="414020" y="1584325"/>
            <a:ext cx="5181600" cy="4627245"/>
          </a:xfrm>
        </p:spPr>
        <p:txBody>
          <a:bodyPr>
            <a:noAutofit/>
          </a:bodyPr>
          <a:lstStyle/>
          <a:p>
            <a:r>
              <a:rPr lang="zh-CN" altLang="en-US"/>
              <a:t>我们可以使用</a:t>
            </a:r>
            <a:r>
              <a:rPr lang="en-US" altLang="zh-CN"/>
              <a:t> p.use_count() </a:t>
            </a:r>
            <a:r>
              <a:rPr lang="zh-CN" altLang="en-US"/>
              <a:t>来获取当前指针的引用计数，看看他是不是在智能地增减引用计数器。</a:t>
            </a:r>
          </a:p>
          <a:p>
            <a:pPr marL="0" indent="0">
              <a:buNone/>
            </a:pPr>
            <a:r>
              <a:rPr lang="zh-CN" altLang="en-US">
                <a:solidFill>
                  <a:schemeClr val="bg1">
                    <a:lumMod val="50000"/>
                  </a:schemeClr>
                </a:solidFill>
              </a:rPr>
              <a:t>注意</a:t>
            </a:r>
            <a:r>
              <a:rPr lang="en-US" altLang="zh-CN">
                <a:solidFill>
                  <a:schemeClr val="bg1">
                    <a:lumMod val="50000"/>
                  </a:schemeClr>
                </a:solidFill>
              </a:rPr>
              <a:t> </a:t>
            </a:r>
            <a:r>
              <a:rPr lang="en-US" altLang="zh-CN" i="1">
                <a:solidFill>
                  <a:schemeClr val="bg1">
                    <a:lumMod val="50000"/>
                  </a:schemeClr>
                </a:solidFill>
              </a:rPr>
              <a:t>p.func()</a:t>
            </a:r>
            <a:r>
              <a:rPr lang="en-US" altLang="zh-CN">
                <a:solidFill>
                  <a:schemeClr val="bg1">
                    <a:lumMod val="50000"/>
                  </a:schemeClr>
                </a:solidFill>
              </a:rPr>
              <a:t> </a:t>
            </a:r>
            <a:r>
              <a:rPr lang="zh-CN" altLang="en-US">
                <a:solidFill>
                  <a:schemeClr val="bg1">
                    <a:lumMod val="50000"/>
                  </a:schemeClr>
                </a:solidFill>
              </a:rPr>
              <a:t>是</a:t>
            </a:r>
            <a:r>
              <a:rPr lang="en-US" altLang="zh-CN">
                <a:solidFill>
                  <a:schemeClr val="bg1">
                    <a:lumMod val="50000"/>
                  </a:schemeClr>
                </a:solidFill>
              </a:rPr>
              <a:t> shared_ptr </a:t>
            </a:r>
            <a:r>
              <a:rPr lang="zh-CN" altLang="en-US">
                <a:solidFill>
                  <a:schemeClr val="bg1">
                    <a:lumMod val="50000"/>
                  </a:schemeClr>
                </a:solidFill>
              </a:rPr>
              <a:t>类型本身的</a:t>
            </a:r>
            <a:r>
              <a:rPr lang="zh-CN" altLang="en-US">
                <a:solidFill>
                  <a:schemeClr val="bg1">
                    <a:lumMod val="50000"/>
                  </a:schemeClr>
                </a:solidFill>
                <a:sym typeface="+mn-ea"/>
              </a:rPr>
              <a:t>成员</a:t>
            </a:r>
            <a:r>
              <a:rPr lang="zh-CN" altLang="en-US">
                <a:solidFill>
                  <a:schemeClr val="bg1">
                    <a:lumMod val="50000"/>
                  </a:schemeClr>
                </a:solidFill>
              </a:rPr>
              <a:t>函数，而</a:t>
            </a:r>
            <a:r>
              <a:rPr lang="en-US" altLang="zh-CN">
                <a:solidFill>
                  <a:schemeClr val="bg1">
                    <a:lumMod val="50000"/>
                  </a:schemeClr>
                </a:solidFill>
              </a:rPr>
              <a:t> </a:t>
            </a:r>
            <a:r>
              <a:rPr lang="en-US" altLang="zh-CN" i="1">
                <a:solidFill>
                  <a:schemeClr val="bg1">
                    <a:lumMod val="50000"/>
                  </a:schemeClr>
                </a:solidFill>
              </a:rPr>
              <a:t>p-&gt;func()</a:t>
            </a:r>
            <a:r>
              <a:rPr lang="en-US" altLang="zh-CN">
                <a:solidFill>
                  <a:schemeClr val="bg1">
                    <a:lumMod val="50000"/>
                  </a:schemeClr>
                </a:solidFill>
              </a:rPr>
              <a:t> </a:t>
            </a:r>
            <a:r>
              <a:rPr lang="zh-CN" altLang="en-US">
                <a:solidFill>
                  <a:schemeClr val="bg1">
                    <a:lumMod val="50000"/>
                  </a:schemeClr>
                </a:solidFill>
              </a:rPr>
              <a:t>是</a:t>
            </a:r>
            <a:r>
              <a:rPr lang="en-US" altLang="zh-CN">
                <a:solidFill>
                  <a:schemeClr val="bg1">
                    <a:lumMod val="50000"/>
                  </a:schemeClr>
                </a:solidFill>
              </a:rPr>
              <a:t> p </a:t>
            </a:r>
            <a:r>
              <a:rPr lang="zh-CN" altLang="en-US">
                <a:solidFill>
                  <a:schemeClr val="bg1">
                    <a:lumMod val="50000"/>
                  </a:schemeClr>
                </a:solidFill>
              </a:rPr>
              <a:t>指向对象（也就是</a:t>
            </a:r>
            <a:r>
              <a:rPr lang="en-US" altLang="zh-CN">
                <a:solidFill>
                  <a:schemeClr val="bg1">
                    <a:lumMod val="50000"/>
                  </a:schemeClr>
                </a:solidFill>
              </a:rPr>
              <a:t> C</a:t>
            </a:r>
            <a:r>
              <a:rPr lang="zh-CN" altLang="en-US">
                <a:solidFill>
                  <a:schemeClr val="bg1">
                    <a:lumMod val="50000"/>
                  </a:schemeClr>
                </a:solidFill>
              </a:rPr>
              <a:t>）的成员函数，不要混淆。</a:t>
            </a:r>
          </a:p>
        </p:txBody>
      </p:sp>
      <p:pic>
        <p:nvPicPr>
          <p:cNvPr id="7" name="Content Placeholder 6"/>
          <p:cNvPicPr>
            <a:picLocks noGrp="1" noChangeAspect="1"/>
          </p:cNvPicPr>
          <p:nvPr>
            <p:ph sz="half" idx="2"/>
          </p:nvPr>
        </p:nvPicPr>
        <p:blipFill>
          <a:blip r:embed="rId3"/>
          <a:stretch>
            <a:fillRect/>
          </a:stretch>
        </p:blipFill>
        <p:spPr>
          <a:xfrm>
            <a:off x="5647690" y="1424305"/>
            <a:ext cx="6544310" cy="4787265"/>
          </a:xfrm>
          <a:prstGeom prst="rect">
            <a:avLst/>
          </a:prstGeom>
        </p:spPr>
      </p:pic>
      <p:pic>
        <p:nvPicPr>
          <p:cNvPr id="8" name="Picture 7"/>
          <p:cNvPicPr>
            <a:picLocks noChangeAspect="1"/>
          </p:cNvPicPr>
          <p:nvPr/>
        </p:nvPicPr>
        <p:blipFill>
          <a:blip r:embed="rId4"/>
          <a:stretch>
            <a:fillRect/>
          </a:stretch>
        </p:blipFill>
        <p:spPr>
          <a:xfrm>
            <a:off x="0" y="4645025"/>
            <a:ext cx="1764030" cy="2212975"/>
          </a:xfrm>
          <a:prstGeom prst="rect">
            <a:avLst/>
          </a:prstGeom>
        </p:spPr>
      </p:pic>
      <p:cxnSp>
        <p:nvCxnSpPr>
          <p:cNvPr id="4" name="Straight Connector 3"/>
          <p:cNvCxnSpPr/>
          <p:nvPr/>
        </p:nvCxnSpPr>
        <p:spPr>
          <a:xfrm>
            <a:off x="8604250" y="2268855"/>
            <a:ext cx="766445" cy="1016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a:blip r:embed="rId2"/>
          <a:stretch>
            <a:fillRect/>
          </a:stretch>
        </p:blipFill>
        <p:spPr>
          <a:xfrm>
            <a:off x="5556885" y="1828800"/>
            <a:ext cx="6634480" cy="4468495"/>
          </a:xfrm>
          <a:prstGeom prst="rect">
            <a:avLst/>
          </a:prstGeom>
        </p:spPr>
      </p:pic>
      <p:sp>
        <p:nvSpPr>
          <p:cNvPr id="2" name="Title 1"/>
          <p:cNvSpPr>
            <a:spLocks noGrp="1"/>
          </p:cNvSpPr>
          <p:nvPr>
            <p:ph type="title"/>
          </p:nvPr>
        </p:nvSpPr>
        <p:spPr/>
        <p:txBody>
          <a:bodyPr/>
          <a:lstStyle/>
          <a:p>
            <a:r>
              <a:rPr lang="zh-CN" altLang="en-US"/>
              <a:t>不影响</a:t>
            </a:r>
            <a:r>
              <a:rPr lang="en-US" altLang="zh-CN"/>
              <a:t> </a:t>
            </a:r>
            <a:r>
              <a:rPr lang="en-US"/>
              <a:t>shared_ptr </a:t>
            </a:r>
            <a:r>
              <a:rPr lang="zh-CN" altLang="en-US"/>
              <a:t>计数：弱引用</a:t>
            </a:r>
            <a:r>
              <a:rPr lang="en-US" altLang="zh-CN"/>
              <a:t> weak_ptr</a:t>
            </a:r>
          </a:p>
        </p:txBody>
      </p:sp>
      <p:sp>
        <p:nvSpPr>
          <p:cNvPr id="3" name="Content Placeholder 2"/>
          <p:cNvSpPr>
            <a:spLocks noGrp="1"/>
          </p:cNvSpPr>
          <p:nvPr>
            <p:ph sz="half" idx="1"/>
          </p:nvPr>
        </p:nvSpPr>
        <p:spPr>
          <a:xfrm>
            <a:off x="375285" y="1518920"/>
            <a:ext cx="5181600" cy="4351338"/>
          </a:xfrm>
        </p:spPr>
        <p:txBody>
          <a:bodyPr>
            <a:noAutofit/>
          </a:bodyPr>
          <a:lstStyle/>
          <a:p>
            <a:r>
              <a:rPr lang="zh-CN" altLang="en-US" sz="1800"/>
              <a:t>有时候我们希望维护一个</a:t>
            </a:r>
            <a:r>
              <a:rPr lang="en-US" altLang="zh-CN" sz="1800"/>
              <a:t> shared_ptr </a:t>
            </a:r>
            <a:r>
              <a:rPr lang="zh-CN" altLang="en-US" sz="1800"/>
              <a:t>的</a:t>
            </a:r>
            <a:r>
              <a:rPr lang="zh-CN" altLang="en-US" sz="1800" b="1"/>
              <a:t>弱引用</a:t>
            </a:r>
            <a:r>
              <a:rPr lang="zh-CN" altLang="en-US" sz="1800"/>
              <a:t> </a:t>
            </a:r>
            <a:r>
              <a:rPr lang="en-US" altLang="zh-CN" sz="1800"/>
              <a:t>weak_ptr</a:t>
            </a:r>
            <a:r>
              <a:rPr lang="zh-CN" altLang="en-US" sz="1800"/>
              <a:t>，即：弱引用的拷贝与解构不影响其引用计数器。</a:t>
            </a:r>
          </a:p>
          <a:p>
            <a:r>
              <a:rPr lang="zh-CN" altLang="en-US" sz="1800"/>
              <a:t>之后有需要时，可以通过</a:t>
            </a:r>
            <a:r>
              <a:rPr lang="en-US" altLang="zh-CN" sz="1800"/>
              <a:t> </a:t>
            </a:r>
            <a:r>
              <a:rPr lang="en-US" altLang="zh-CN" sz="1800" i="1"/>
              <a:t>lock()</a:t>
            </a:r>
            <a:r>
              <a:rPr lang="en-US" altLang="zh-CN" sz="1800"/>
              <a:t> </a:t>
            </a:r>
            <a:r>
              <a:rPr lang="zh-CN" altLang="en-US" sz="1800"/>
              <a:t>随时产生一个新的</a:t>
            </a:r>
            <a:r>
              <a:rPr lang="en-US" altLang="zh-CN" sz="1800"/>
              <a:t> shared_ptr </a:t>
            </a:r>
            <a:r>
              <a:rPr lang="zh-CN" altLang="en-US" sz="1800"/>
              <a:t>作为强引用。但不</a:t>
            </a:r>
            <a:r>
              <a:rPr lang="en-US" altLang="zh-CN" sz="1800"/>
              <a:t> lock </a:t>
            </a:r>
            <a:r>
              <a:rPr lang="zh-CN" altLang="en-US" sz="1800"/>
              <a:t>的时候不影响计数。</a:t>
            </a:r>
          </a:p>
          <a:p>
            <a:r>
              <a:rPr lang="zh-CN" altLang="en-US" sz="1800"/>
              <a:t>如果失效（计数器归零）则</a:t>
            </a:r>
            <a:r>
              <a:rPr lang="en-US" altLang="zh-CN" sz="1800"/>
              <a:t> </a:t>
            </a:r>
            <a:r>
              <a:rPr lang="en-US" altLang="zh-CN" sz="1800" i="1"/>
              <a:t>expired()</a:t>
            </a:r>
            <a:r>
              <a:rPr lang="en-US" altLang="zh-CN" sz="1800"/>
              <a:t> </a:t>
            </a:r>
            <a:r>
              <a:rPr lang="zh-CN" altLang="en-US" sz="1800"/>
              <a:t>会返回</a:t>
            </a:r>
            <a:r>
              <a:rPr lang="en-US" altLang="zh-CN" sz="1800"/>
              <a:t> false</a:t>
            </a:r>
            <a:r>
              <a:rPr lang="zh-CN" altLang="en-US" sz="1800"/>
              <a:t>，且</a:t>
            </a:r>
            <a:r>
              <a:rPr lang="en-US" altLang="zh-CN" sz="1800" i="1"/>
              <a:t> lock() </a:t>
            </a:r>
            <a:r>
              <a:rPr lang="zh-CN" altLang="en-US" sz="1800"/>
              <a:t>也会返回</a:t>
            </a:r>
            <a:r>
              <a:rPr lang="en-US" altLang="zh-CN" sz="1800"/>
              <a:t> nullptr</a:t>
            </a:r>
            <a:r>
              <a:rPr lang="zh-CN" altLang="en-US" sz="1800"/>
              <a:t>。</a:t>
            </a:r>
          </a:p>
          <a:p>
            <a:endParaRPr lang="zh-CN" altLang="en-US" sz="1800">
              <a:solidFill>
                <a:schemeClr val="bg1">
                  <a:lumMod val="50000"/>
                </a:schemeClr>
              </a:solidFill>
              <a:sym typeface="+mn-ea"/>
            </a:endParaRPr>
          </a:p>
        </p:txBody>
      </p:sp>
      <p:pic>
        <p:nvPicPr>
          <p:cNvPr id="6" name="Picture 5"/>
          <p:cNvPicPr>
            <a:picLocks noChangeAspect="1"/>
          </p:cNvPicPr>
          <p:nvPr/>
        </p:nvPicPr>
        <p:blipFill>
          <a:blip r:embed="rId3"/>
          <a:stretch>
            <a:fillRect/>
          </a:stretch>
        </p:blipFill>
        <p:spPr>
          <a:xfrm>
            <a:off x="0" y="5381625"/>
            <a:ext cx="2085975" cy="1476375"/>
          </a:xfrm>
          <a:prstGeom prst="rect">
            <a:avLst/>
          </a:prstGeom>
        </p:spPr>
      </p:pic>
      <p:cxnSp>
        <p:nvCxnSpPr>
          <p:cNvPr id="7" name="Straight Connector 6"/>
          <p:cNvCxnSpPr/>
          <p:nvPr/>
        </p:nvCxnSpPr>
        <p:spPr>
          <a:xfrm>
            <a:off x="6233160" y="2851785"/>
            <a:ext cx="623570" cy="952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666865" y="3884295"/>
            <a:ext cx="623570" cy="952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666865" y="4389120"/>
            <a:ext cx="465455" cy="508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7290435" y="385445"/>
            <a:ext cx="4557395" cy="922020"/>
          </a:xfrm>
          <a:prstGeom prst="rect">
            <a:avLst/>
          </a:prstGeom>
          <a:noFill/>
        </p:spPr>
        <p:txBody>
          <a:bodyPr wrap="square" rtlCol="0">
            <a:spAutoFit/>
          </a:bodyPr>
          <a:lstStyle/>
          <a:p>
            <a:r>
              <a:rPr lang="zh-CN" altLang="en-US">
                <a:solidFill>
                  <a:schemeClr val="accent2">
                    <a:lumMod val="75000"/>
                  </a:schemeClr>
                </a:solidFill>
                <a:sym typeface="+mn-ea"/>
              </a:rPr>
              <a:t>可以把</a:t>
            </a:r>
            <a:r>
              <a:rPr lang="en-US" altLang="zh-CN">
                <a:solidFill>
                  <a:schemeClr val="accent2">
                    <a:lumMod val="75000"/>
                  </a:schemeClr>
                </a:solidFill>
                <a:sym typeface="+mn-ea"/>
              </a:rPr>
              <a:t> C * </a:t>
            </a:r>
            <a:r>
              <a:rPr lang="zh-CN" altLang="en-US">
                <a:solidFill>
                  <a:schemeClr val="accent2">
                    <a:lumMod val="75000"/>
                  </a:schemeClr>
                </a:solidFill>
                <a:sym typeface="+mn-ea"/>
              </a:rPr>
              <a:t>理解为</a:t>
            </a:r>
            <a:r>
              <a:rPr lang="en-US" altLang="zh-CN">
                <a:solidFill>
                  <a:schemeClr val="accent2">
                    <a:lumMod val="75000"/>
                  </a:schemeClr>
                </a:solidFill>
                <a:sym typeface="+mn-ea"/>
              </a:rPr>
              <a:t> unique_ptr </a:t>
            </a:r>
            <a:r>
              <a:rPr lang="zh-CN" altLang="en-US">
                <a:solidFill>
                  <a:schemeClr val="accent2">
                    <a:lumMod val="75000"/>
                  </a:schemeClr>
                </a:solidFill>
                <a:sym typeface="+mn-ea"/>
              </a:rPr>
              <a:t>的弱引用。</a:t>
            </a:r>
            <a:endParaRPr lang="zh-CN" altLang="en-US">
              <a:solidFill>
                <a:schemeClr val="accent2">
                  <a:lumMod val="75000"/>
                </a:schemeClr>
              </a:solidFill>
            </a:endParaRPr>
          </a:p>
          <a:p>
            <a:r>
              <a:rPr lang="en-US" altLang="zh-CN">
                <a:solidFill>
                  <a:schemeClr val="accent2">
                    <a:lumMod val="75000"/>
                  </a:schemeClr>
                </a:solidFill>
                <a:sym typeface="+mn-ea"/>
              </a:rPr>
              <a:t>weak_ptr </a:t>
            </a:r>
            <a:r>
              <a:rPr lang="zh-CN" altLang="en-US">
                <a:solidFill>
                  <a:schemeClr val="accent2">
                    <a:lumMod val="75000"/>
                  </a:schemeClr>
                </a:solidFill>
                <a:sym typeface="+mn-ea"/>
              </a:rPr>
              <a:t>理解为</a:t>
            </a:r>
            <a:r>
              <a:rPr lang="en-US" altLang="zh-CN">
                <a:solidFill>
                  <a:schemeClr val="accent2">
                    <a:lumMod val="75000"/>
                  </a:schemeClr>
                </a:solidFill>
                <a:sym typeface="+mn-ea"/>
              </a:rPr>
              <a:t> shared_ptr </a:t>
            </a:r>
            <a:r>
              <a:rPr lang="zh-CN" altLang="en-US">
                <a:solidFill>
                  <a:schemeClr val="accent2">
                    <a:lumMod val="75000"/>
                  </a:schemeClr>
                </a:solidFill>
                <a:sym typeface="+mn-ea"/>
              </a:rPr>
              <a:t>的弱引用。</a:t>
            </a:r>
          </a:p>
          <a:p>
            <a:r>
              <a:rPr lang="zh-CN" altLang="en-US">
                <a:solidFill>
                  <a:schemeClr val="accent2">
                    <a:lumMod val="75000"/>
                  </a:schemeClr>
                </a:solidFill>
                <a:sym typeface="+mn-ea"/>
              </a:rPr>
              <a:t>但</a:t>
            </a:r>
            <a:r>
              <a:rPr lang="en-US" altLang="zh-CN">
                <a:solidFill>
                  <a:schemeClr val="accent2">
                    <a:lumMod val="75000"/>
                  </a:schemeClr>
                </a:solidFill>
                <a:sym typeface="+mn-ea"/>
              </a:rPr>
              <a:t> weak_ptr </a:t>
            </a:r>
            <a:r>
              <a:rPr lang="zh-CN" altLang="en-US">
                <a:solidFill>
                  <a:schemeClr val="accent2">
                    <a:lumMod val="75000"/>
                  </a:schemeClr>
                </a:solidFill>
                <a:sym typeface="+mn-ea"/>
              </a:rPr>
              <a:t>能提供</a:t>
            </a:r>
            <a:r>
              <a:rPr lang="zh-CN" altLang="en-US" b="1">
                <a:solidFill>
                  <a:schemeClr val="accent2">
                    <a:lumMod val="75000"/>
                  </a:schemeClr>
                </a:solidFill>
                <a:sym typeface="+mn-ea"/>
              </a:rPr>
              <a:t>失效检测</a:t>
            </a:r>
            <a:r>
              <a:rPr lang="zh-CN" altLang="en-US">
                <a:solidFill>
                  <a:schemeClr val="accent2">
                    <a:lumMod val="75000"/>
                  </a:schemeClr>
                </a:solidFill>
                <a:sym typeface="+mn-ea"/>
              </a:rPr>
              <a:t>，更安全。</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智能指针：作为类的成员变量</a:t>
            </a:r>
          </a:p>
        </p:txBody>
      </p:sp>
      <p:sp>
        <p:nvSpPr>
          <p:cNvPr id="3" name="Content Placeholder 2"/>
          <p:cNvSpPr>
            <a:spLocks noGrp="1"/>
          </p:cNvSpPr>
          <p:nvPr>
            <p:ph sz="half" idx="1"/>
          </p:nvPr>
        </p:nvSpPr>
        <p:spPr>
          <a:xfrm>
            <a:off x="290830" y="1540510"/>
            <a:ext cx="5895340" cy="4922520"/>
          </a:xfrm>
        </p:spPr>
        <p:txBody>
          <a:bodyPr>
            <a:normAutofit fontScale="80000"/>
          </a:bodyPr>
          <a:lstStyle/>
          <a:p>
            <a:r>
              <a:rPr lang="zh-CN" altLang="en-US"/>
              <a:t>可以在类中使用智能指针作为成员变量。需要根据实际情况（主要是看所有权），判断要用哪一种智能指针：</a:t>
            </a:r>
          </a:p>
          <a:p>
            <a:pPr marL="457200" indent="-457200">
              <a:buAutoNum type="arabicPeriod"/>
            </a:pPr>
            <a:r>
              <a:rPr lang="en-US" altLang="zh-CN"/>
              <a:t>unique_ptr</a:t>
            </a:r>
            <a:r>
              <a:rPr lang="zh-CN" altLang="en-US"/>
              <a:t>：</a:t>
            </a:r>
            <a:r>
              <a:rPr lang="zh-CN" altLang="en-US" b="1"/>
              <a:t>当该对象仅仅属于我时</a:t>
            </a:r>
            <a:r>
              <a:rPr lang="zh-CN" altLang="en-US"/>
              <a:t>。比如：父窗口中指向子窗口的指针。</a:t>
            </a:r>
            <a:endParaRPr lang="zh-CN" altLang="en-US">
              <a:sym typeface="+mn-ea"/>
            </a:endParaRPr>
          </a:p>
          <a:p>
            <a:pPr marL="457200" indent="-457200">
              <a:buAutoNum type="arabicPeriod"/>
            </a:pPr>
            <a:r>
              <a:rPr lang="zh-CN" altLang="en-US">
                <a:sym typeface="+mn-ea"/>
              </a:rPr>
              <a:t>原始指针：</a:t>
            </a:r>
            <a:r>
              <a:rPr lang="zh-CN" altLang="en-US" b="1">
                <a:sym typeface="+mn-ea"/>
              </a:rPr>
              <a:t>当该对象不属于我，但他释放</a:t>
            </a:r>
            <a:r>
              <a:rPr lang="zh-CN" altLang="en-US" b="1" u="sng">
                <a:sym typeface="+mn-ea"/>
              </a:rPr>
              <a:t>前</a:t>
            </a:r>
            <a:r>
              <a:rPr lang="zh-CN" altLang="en-US" b="1">
                <a:sym typeface="+mn-ea"/>
              </a:rPr>
              <a:t>我必然被释放时</a:t>
            </a:r>
            <a:r>
              <a:rPr lang="zh-CN" altLang="en-US">
                <a:sym typeface="+mn-ea"/>
              </a:rPr>
              <a:t>。有一定风险。比如：子窗口中指向父窗口的指针。</a:t>
            </a:r>
            <a:endParaRPr lang="zh-CN" altLang="en-US"/>
          </a:p>
          <a:p>
            <a:pPr marL="457200" indent="-457200">
              <a:buAutoNum type="arabicPeriod"/>
            </a:pPr>
            <a:r>
              <a:rPr lang="en-US" altLang="zh-CN"/>
              <a:t>shared_ptr</a:t>
            </a:r>
            <a:r>
              <a:rPr lang="zh-CN" altLang="en-US"/>
              <a:t>：</a:t>
            </a:r>
            <a:r>
              <a:rPr lang="zh-CN" altLang="en-US" b="1"/>
              <a:t>当该对象由多个对象共享时，或虽然</a:t>
            </a:r>
            <a:r>
              <a:rPr lang="zh-CN" altLang="en-US" b="1">
                <a:sym typeface="+mn-ea"/>
              </a:rPr>
              <a:t>该对象仅仅属于我，但有使用</a:t>
            </a:r>
            <a:r>
              <a:rPr lang="en-US" altLang="zh-CN" b="1">
                <a:sym typeface="+mn-ea"/>
              </a:rPr>
              <a:t> weak_ptr </a:t>
            </a:r>
            <a:r>
              <a:rPr lang="zh-CN" altLang="en-US" b="1">
                <a:sym typeface="+mn-ea"/>
              </a:rPr>
              <a:t>的需要</a:t>
            </a:r>
            <a:r>
              <a:rPr lang="zh-CN" altLang="en-US"/>
              <a:t>。</a:t>
            </a:r>
          </a:p>
          <a:p>
            <a:pPr marL="457200" indent="-457200">
              <a:buAutoNum type="arabicPeriod"/>
            </a:pPr>
            <a:r>
              <a:rPr lang="en-US" altLang="zh-CN"/>
              <a:t>weak_ptr</a:t>
            </a:r>
            <a:r>
              <a:rPr lang="zh-CN" altLang="en-US"/>
              <a:t>：</a:t>
            </a:r>
            <a:r>
              <a:rPr lang="zh-CN" altLang="en-US" b="1">
                <a:sym typeface="+mn-ea"/>
              </a:rPr>
              <a:t>当该对象不属于我，且他释放</a:t>
            </a:r>
            <a:r>
              <a:rPr lang="zh-CN" altLang="en-US" b="1" u="sng">
                <a:sym typeface="+mn-ea"/>
              </a:rPr>
              <a:t>后</a:t>
            </a:r>
            <a:r>
              <a:rPr lang="zh-CN" altLang="en-US" b="1">
                <a:sym typeface="+mn-ea"/>
              </a:rPr>
              <a:t>我仍可能不被释放时</a:t>
            </a:r>
            <a:r>
              <a:rPr lang="zh-CN" altLang="en-US">
                <a:sym typeface="+mn-ea"/>
              </a:rPr>
              <a:t>。比如：指向窗口中上一次被点击的元素。</a:t>
            </a:r>
          </a:p>
          <a:p>
            <a:pPr marL="457200" indent="-457200">
              <a:buAutoNum type="arabicPeriod"/>
            </a:pPr>
            <a:r>
              <a:rPr lang="zh-CN" altLang="en-US" u="sng">
                <a:sym typeface="+mn-ea"/>
              </a:rPr>
              <a:t>初学者可以多用</a:t>
            </a:r>
            <a:r>
              <a:rPr lang="en-US" altLang="zh-CN" u="sng">
                <a:sym typeface="+mn-ea"/>
              </a:rPr>
              <a:t> shared_ptr </a:t>
            </a:r>
            <a:r>
              <a:rPr lang="zh-CN" altLang="en-US" u="sng">
                <a:sym typeface="+mn-ea"/>
              </a:rPr>
              <a:t>和</a:t>
            </a:r>
            <a:r>
              <a:rPr lang="en-US" altLang="zh-CN" u="sng">
                <a:sym typeface="+mn-ea"/>
              </a:rPr>
              <a:t> weak_ptr </a:t>
            </a:r>
            <a:r>
              <a:rPr lang="zh-CN" altLang="en-US" u="sng">
                <a:sym typeface="+mn-ea"/>
              </a:rPr>
              <a:t>的组合，更安全。</a:t>
            </a:r>
            <a:endParaRPr lang="zh-CN" altLang="en-US"/>
          </a:p>
          <a:p>
            <a:pPr marL="457200" indent="-457200">
              <a:buAutoNum type="arabicPeriod"/>
            </a:pPr>
            <a:endParaRPr lang="zh-CN" altLang="en-US">
              <a:solidFill>
                <a:schemeClr val="bg1">
                  <a:lumMod val="50000"/>
                </a:schemeClr>
              </a:solidFill>
            </a:endParaRPr>
          </a:p>
        </p:txBody>
      </p:sp>
      <p:sp>
        <p:nvSpPr>
          <p:cNvPr id="5" name="Text Box 4"/>
          <p:cNvSpPr txBox="1"/>
          <p:nvPr/>
        </p:nvSpPr>
        <p:spPr>
          <a:xfrm>
            <a:off x="5920740" y="0"/>
            <a:ext cx="6271260" cy="737235"/>
          </a:xfrm>
          <a:prstGeom prst="rect">
            <a:avLst/>
          </a:prstGeom>
          <a:noFill/>
        </p:spPr>
        <p:txBody>
          <a:bodyPr wrap="square" rtlCol="0">
            <a:spAutoFit/>
          </a:bodyPr>
          <a:lstStyle/>
          <a:p>
            <a:r>
              <a:rPr lang="en-US" altLang="zh-CN" sz="1400">
                <a:solidFill>
                  <a:schemeClr val="bg1">
                    <a:lumMod val="50000"/>
                  </a:schemeClr>
                </a:solidFill>
                <a:sym typeface="+mn-ea"/>
              </a:rPr>
              <a:t>shared_ptr </a:t>
            </a:r>
            <a:r>
              <a:rPr lang="zh-CN" altLang="en-US" sz="1400">
                <a:solidFill>
                  <a:schemeClr val="bg1">
                    <a:lumMod val="50000"/>
                  </a:schemeClr>
                </a:solidFill>
                <a:sym typeface="+mn-ea"/>
              </a:rPr>
              <a:t>管理的对象生命周期，取决于所有引用中，最长寿的那一个。</a:t>
            </a:r>
            <a:endParaRPr lang="zh-CN" altLang="en-US" sz="1400">
              <a:solidFill>
                <a:schemeClr val="bg1">
                  <a:lumMod val="50000"/>
                </a:schemeClr>
              </a:solidFill>
            </a:endParaRPr>
          </a:p>
          <a:p>
            <a:r>
              <a:rPr lang="en-US" altLang="zh-CN" sz="1400">
                <a:solidFill>
                  <a:schemeClr val="bg1">
                    <a:lumMod val="50000"/>
                  </a:schemeClr>
                </a:solidFill>
                <a:sym typeface="+mn-ea"/>
              </a:rPr>
              <a:t>unique_ptr </a:t>
            </a:r>
            <a:r>
              <a:rPr lang="zh-CN" altLang="en-US" sz="1400">
                <a:solidFill>
                  <a:schemeClr val="bg1">
                    <a:lumMod val="50000"/>
                  </a:schemeClr>
                </a:solidFill>
                <a:sym typeface="+mn-ea"/>
              </a:rPr>
              <a:t>管理的对象生命周期长度，取决于他所属的唯一一个引用的寿命。</a:t>
            </a:r>
            <a:endParaRPr lang="zh-CN" altLang="en-US" sz="1400">
              <a:solidFill>
                <a:schemeClr val="bg1">
                  <a:lumMod val="50000"/>
                </a:schemeClr>
              </a:solidFill>
            </a:endParaRPr>
          </a:p>
          <a:p>
            <a:endParaRPr lang="en-US" sz="1400"/>
          </a:p>
        </p:txBody>
      </p:sp>
      <p:pic>
        <p:nvPicPr>
          <p:cNvPr id="6" name="Content Placeholder 5"/>
          <p:cNvPicPr>
            <a:picLocks noGrp="1" noChangeAspect="1"/>
          </p:cNvPicPr>
          <p:nvPr>
            <p:ph sz="half" idx="2"/>
          </p:nvPr>
        </p:nvPicPr>
        <p:blipFill>
          <a:blip r:embed="rId2"/>
          <a:stretch>
            <a:fillRect/>
          </a:stretch>
        </p:blipFill>
        <p:spPr>
          <a:xfrm>
            <a:off x="6233160" y="2322830"/>
            <a:ext cx="5645785" cy="33578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如果想使用</a:t>
            </a:r>
            <a:r>
              <a:rPr lang="en-US" altLang="zh-CN"/>
              <a:t> for_each </a:t>
            </a:r>
            <a:r>
              <a:rPr lang="zh-CN" altLang="en-US"/>
              <a:t>这个算法模板呢？</a:t>
            </a:r>
          </a:p>
        </p:txBody>
      </p:sp>
      <p:pic>
        <p:nvPicPr>
          <p:cNvPr id="4" name="Content Placeholder 3"/>
          <p:cNvPicPr>
            <a:picLocks noGrp="1" noChangeAspect="1"/>
          </p:cNvPicPr>
          <p:nvPr>
            <p:ph idx="1"/>
          </p:nvPr>
        </p:nvPicPr>
        <p:blipFill>
          <a:blip r:embed="rId2"/>
          <a:stretch>
            <a:fillRect/>
          </a:stretch>
        </p:blipFill>
        <p:spPr>
          <a:xfrm>
            <a:off x="3538220" y="1825625"/>
            <a:ext cx="4733290" cy="4351655"/>
          </a:xfrm>
          <a:prstGeom prst="rect">
            <a:avLst/>
          </a:prstGeom>
        </p:spPr>
      </p:pic>
      <p:sp>
        <p:nvSpPr>
          <p:cNvPr id="5" name="Text Box 4"/>
          <p:cNvSpPr txBox="1"/>
          <p:nvPr/>
        </p:nvSpPr>
        <p:spPr>
          <a:xfrm>
            <a:off x="6939280" y="6551295"/>
            <a:ext cx="5252720" cy="306705"/>
          </a:xfrm>
          <a:prstGeom prst="rect">
            <a:avLst/>
          </a:prstGeom>
          <a:noFill/>
        </p:spPr>
        <p:txBody>
          <a:bodyPr wrap="none" rtlCol="0">
            <a:spAutoFit/>
          </a:bodyPr>
          <a:lstStyle/>
          <a:p>
            <a:r>
              <a:rPr lang="zh-CN" altLang="en-US" sz="1400">
                <a:solidFill>
                  <a:schemeClr val="bg1">
                    <a:lumMod val="50000"/>
                  </a:schemeClr>
                </a:solidFill>
              </a:rPr>
              <a:t>我知道可以用</a:t>
            </a:r>
            <a:r>
              <a:rPr lang="en-US" altLang="zh-CN" sz="1400">
                <a:solidFill>
                  <a:schemeClr val="bg1">
                    <a:lumMod val="50000"/>
                  </a:schemeClr>
                </a:solidFill>
              </a:rPr>
              <a:t> accumulate </a:t>
            </a:r>
            <a:r>
              <a:rPr lang="zh-CN" altLang="en-US" sz="1400">
                <a:solidFill>
                  <a:schemeClr val="bg1">
                    <a:lumMod val="50000"/>
                  </a:schemeClr>
                </a:solidFill>
              </a:rPr>
              <a:t>啦！但是为了引出</a:t>
            </a:r>
            <a:r>
              <a:rPr lang="en-US" altLang="zh-CN" sz="1400">
                <a:solidFill>
                  <a:schemeClr val="bg1">
                    <a:lumMod val="50000"/>
                  </a:schemeClr>
                </a:solidFill>
              </a:rPr>
              <a:t> lambda </a:t>
            </a:r>
            <a:r>
              <a:rPr lang="zh-CN" altLang="en-US" sz="1400">
                <a:solidFill>
                  <a:schemeClr val="bg1">
                    <a:lumMod val="50000"/>
                  </a:schemeClr>
                </a:solidFill>
              </a:rPr>
              <a:t>表达式</a:t>
            </a:r>
            <a:r>
              <a:rPr lang="en-US" altLang="zh-CN" sz="1400">
                <a:solidFill>
                  <a:schemeClr val="bg1">
                    <a:lumMod val="50000"/>
                  </a:schemeClr>
                </a:solidFill>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那是不是只要</a:t>
            </a:r>
            <a:r>
              <a:rPr lang="en-US" altLang="zh-CN"/>
              <a:t> shared_ptr </a:t>
            </a:r>
            <a:r>
              <a:rPr lang="zh-CN" altLang="en-US"/>
              <a:t>就行，不用</a:t>
            </a:r>
            <a:r>
              <a:rPr lang="en-US" altLang="zh-CN"/>
              <a:t> unique_ptr </a:t>
            </a:r>
            <a:r>
              <a:rPr lang="zh-CN" altLang="en-US"/>
              <a:t>了？</a:t>
            </a:r>
          </a:p>
        </p:txBody>
      </p:sp>
      <p:sp>
        <p:nvSpPr>
          <p:cNvPr id="3" name="Content Placeholder 2"/>
          <p:cNvSpPr>
            <a:spLocks noGrp="1"/>
          </p:cNvSpPr>
          <p:nvPr>
            <p:ph sz="half" idx="1"/>
          </p:nvPr>
        </p:nvSpPr>
        <p:spPr/>
        <p:txBody>
          <a:bodyPr>
            <a:normAutofit fontScale="90000" lnSpcReduction="20000"/>
          </a:bodyPr>
          <a:lstStyle/>
          <a:p>
            <a:r>
              <a:rPr lang="zh-CN" altLang="en-US"/>
              <a:t>可以适当使用减轻初学者的压力，因为他的行为和</a:t>
            </a:r>
            <a:r>
              <a:rPr lang="en-US" altLang="zh-CN"/>
              <a:t> Python </a:t>
            </a:r>
            <a:r>
              <a:rPr lang="zh-CN" altLang="en-US"/>
              <a:t>等</a:t>
            </a:r>
            <a:r>
              <a:rPr lang="en-US" altLang="zh-CN"/>
              <a:t> GC </a:t>
            </a:r>
            <a:r>
              <a:rPr lang="zh-CN" altLang="en-US"/>
              <a:t>语言的引用计数机制很像。但从长远来看是不行的，因为：</a:t>
            </a:r>
          </a:p>
          <a:p>
            <a:pPr marL="457200" indent="-457200">
              <a:buAutoNum type="arabicPeriod"/>
            </a:pPr>
            <a:r>
              <a:rPr lang="en-US" altLang="zh-CN"/>
              <a:t>shared_ptr </a:t>
            </a:r>
            <a:r>
              <a:rPr lang="zh-CN" altLang="en-US"/>
              <a:t>需要维护一个</a:t>
            </a:r>
            <a:r>
              <a:rPr lang="en-US" altLang="zh-CN"/>
              <a:t> </a:t>
            </a:r>
            <a:r>
              <a:rPr lang="en-US" altLang="zh-CN" b="1"/>
              <a:t>atomic</a:t>
            </a:r>
            <a:r>
              <a:rPr lang="en-US" altLang="zh-CN"/>
              <a:t> </a:t>
            </a:r>
            <a:r>
              <a:rPr lang="zh-CN" altLang="en-US"/>
              <a:t>的引用计数器，效率低，需要额外的一块管理内存，访问实际对象需要二级指针，而且</a:t>
            </a:r>
            <a:r>
              <a:rPr lang="en-US" altLang="zh-CN"/>
              <a:t> deleter </a:t>
            </a:r>
            <a:r>
              <a:rPr lang="zh-CN" altLang="en-US"/>
              <a:t>使用了</a:t>
            </a:r>
            <a:r>
              <a:rPr lang="zh-CN" altLang="en-US" b="1"/>
              <a:t>类型擦除</a:t>
            </a:r>
            <a:r>
              <a:rPr lang="zh-CN" altLang="en-US"/>
              <a:t>技术。</a:t>
            </a:r>
          </a:p>
          <a:p>
            <a:pPr marL="457200" indent="-457200">
              <a:buAutoNum type="arabicPeriod"/>
            </a:pPr>
            <a:r>
              <a:rPr lang="zh-CN" altLang="en-US"/>
              <a:t>全部用</a:t>
            </a:r>
            <a:r>
              <a:rPr lang="en-US" altLang="zh-CN"/>
              <a:t> shared_ptr</a:t>
            </a:r>
            <a:r>
              <a:rPr lang="zh-CN" altLang="en-US"/>
              <a:t>，可能出现</a:t>
            </a:r>
            <a:r>
              <a:rPr lang="zh-CN" altLang="en-US" b="1"/>
              <a:t>循环引用</a:t>
            </a:r>
            <a:r>
              <a:rPr lang="zh-CN" altLang="en-US"/>
              <a:t>之类的问题，导致内存泄露，依然需要使用不影响计数的原始指针或者</a:t>
            </a:r>
            <a:r>
              <a:rPr lang="en-US" altLang="zh-CN"/>
              <a:t> weak_ptr </a:t>
            </a:r>
            <a:r>
              <a:rPr lang="zh-CN" altLang="en-US"/>
              <a:t>来避免。比如右边这个例子：</a:t>
            </a:r>
          </a:p>
        </p:txBody>
      </p:sp>
      <p:pic>
        <p:nvPicPr>
          <p:cNvPr id="7" name="Content Placeholder 6"/>
          <p:cNvPicPr>
            <a:picLocks noGrp="1" noChangeAspect="1"/>
          </p:cNvPicPr>
          <p:nvPr>
            <p:ph sz="half" idx="2"/>
          </p:nvPr>
        </p:nvPicPr>
        <p:blipFill>
          <a:blip r:embed="rId2"/>
          <a:stretch>
            <a:fillRect/>
          </a:stretch>
        </p:blipFill>
        <p:spPr>
          <a:xfrm>
            <a:off x="6115685" y="1825625"/>
            <a:ext cx="6076315" cy="42132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2"/>
          </p:nvPr>
        </p:nvPicPr>
        <p:blipFill>
          <a:blip r:embed="rId2"/>
          <a:stretch>
            <a:fillRect/>
          </a:stretch>
        </p:blipFill>
        <p:spPr>
          <a:xfrm>
            <a:off x="5344795" y="1514475"/>
            <a:ext cx="6847205" cy="4196715"/>
          </a:xfrm>
          <a:prstGeom prst="rect">
            <a:avLst/>
          </a:prstGeom>
        </p:spPr>
      </p:pic>
      <p:sp>
        <p:nvSpPr>
          <p:cNvPr id="2" name="Title 1"/>
          <p:cNvSpPr>
            <a:spLocks noGrp="1"/>
          </p:cNvSpPr>
          <p:nvPr>
            <p:ph type="title"/>
          </p:nvPr>
        </p:nvSpPr>
        <p:spPr/>
        <p:txBody>
          <a:bodyPr/>
          <a:lstStyle/>
          <a:p>
            <a:r>
              <a:rPr lang="zh-CN"/>
              <a:t>循环引用：解决方案</a:t>
            </a:r>
            <a:r>
              <a:rPr lang="en-US" altLang="zh-CN"/>
              <a:t>1</a:t>
            </a:r>
          </a:p>
        </p:txBody>
      </p:sp>
      <p:sp>
        <p:nvSpPr>
          <p:cNvPr id="3" name="Content Placeholder 2"/>
          <p:cNvSpPr>
            <a:spLocks noGrp="1"/>
          </p:cNvSpPr>
          <p:nvPr>
            <p:ph sz="half" idx="1"/>
          </p:nvPr>
        </p:nvSpPr>
        <p:spPr>
          <a:xfrm>
            <a:off x="310515" y="1584325"/>
            <a:ext cx="5181600" cy="4351338"/>
          </a:xfrm>
        </p:spPr>
        <p:txBody>
          <a:bodyPr>
            <a:normAutofit/>
          </a:bodyPr>
          <a:lstStyle/>
          <a:p>
            <a:r>
              <a:rPr lang="zh-CN"/>
              <a:t>如何解决？只需要把其中逻辑上“不具有</a:t>
            </a:r>
            <a:r>
              <a:rPr lang="zh-CN" altLang="en-US">
                <a:sym typeface="+mn-ea"/>
              </a:rPr>
              <a:t>所属</a:t>
            </a:r>
            <a:r>
              <a:rPr lang="zh-CN"/>
              <a:t>权”的那一个改成</a:t>
            </a:r>
            <a:r>
              <a:rPr lang="en-US" altLang="zh-CN"/>
              <a:t> weak_ptr </a:t>
            </a:r>
            <a:r>
              <a:rPr lang="zh-CN" altLang="en-US"/>
              <a:t>即可：</a:t>
            </a:r>
          </a:p>
          <a:p>
            <a:r>
              <a:rPr lang="zh-CN" altLang="en-US">
                <a:solidFill>
                  <a:schemeClr val="bg1">
                    <a:lumMod val="65000"/>
                  </a:schemeClr>
                </a:solidFill>
              </a:rPr>
              <a:t>因为父窗口“拥有</a:t>
            </a:r>
            <a:r>
              <a:rPr lang="zh-CN" altLang="en-US">
                <a:solidFill>
                  <a:schemeClr val="bg1">
                    <a:lumMod val="65000"/>
                  </a:schemeClr>
                </a:solidFill>
                <a:sym typeface="+mn-ea"/>
              </a:rPr>
              <a:t>”</a:t>
            </a:r>
            <a:r>
              <a:rPr lang="zh-CN" altLang="en-US">
                <a:solidFill>
                  <a:schemeClr val="bg1">
                    <a:lumMod val="65000"/>
                  </a:schemeClr>
                </a:solidFill>
              </a:rPr>
              <a:t>子窗口是天经地义的，而子窗口并不“拥有”父窗口。</a:t>
            </a:r>
          </a:p>
          <a:p>
            <a:r>
              <a:rPr lang="zh-CN" altLang="en-US">
                <a:solidFill>
                  <a:schemeClr val="bg1">
                    <a:lumMod val="65000"/>
                  </a:schemeClr>
                </a:solidFill>
              </a:rPr>
              <a:t>其实主要是一个父窗口可以有多个子窗口，只有规定子窗口从属于父窗口才能解决引用计数的问题</a:t>
            </a:r>
            <a:r>
              <a:rPr lang="en-US" altLang="zh-CN">
                <a:solidFill>
                  <a:schemeClr val="bg1">
                    <a:lumMod val="65000"/>
                  </a:schemeClr>
                </a:solidFill>
              </a:rPr>
              <a:t>……</a:t>
            </a:r>
          </a:p>
        </p:txBody>
      </p:sp>
      <p:cxnSp>
        <p:nvCxnSpPr>
          <p:cNvPr id="6" name="Straight Connector 5"/>
          <p:cNvCxnSpPr/>
          <p:nvPr/>
        </p:nvCxnSpPr>
        <p:spPr>
          <a:xfrm>
            <a:off x="6457315" y="2698750"/>
            <a:ext cx="623570" cy="952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sz="half" idx="2"/>
          </p:nvPr>
        </p:nvPicPr>
        <p:blipFill>
          <a:blip r:embed="rId2"/>
          <a:stretch>
            <a:fillRect/>
          </a:stretch>
        </p:blipFill>
        <p:spPr>
          <a:xfrm>
            <a:off x="5726430" y="1584325"/>
            <a:ext cx="6465570" cy="3950335"/>
          </a:xfrm>
          <a:prstGeom prst="rect">
            <a:avLst/>
          </a:prstGeom>
        </p:spPr>
      </p:pic>
      <p:sp>
        <p:nvSpPr>
          <p:cNvPr id="2" name="Title 1"/>
          <p:cNvSpPr>
            <a:spLocks noGrp="1"/>
          </p:cNvSpPr>
          <p:nvPr>
            <p:ph type="title"/>
          </p:nvPr>
        </p:nvSpPr>
        <p:spPr/>
        <p:txBody>
          <a:bodyPr/>
          <a:lstStyle/>
          <a:p>
            <a:r>
              <a:rPr lang="zh-CN"/>
              <a:t>循环引用：解决方案</a:t>
            </a:r>
            <a:r>
              <a:rPr lang="en-US" altLang="zh-CN"/>
              <a:t>2</a:t>
            </a:r>
          </a:p>
        </p:txBody>
      </p:sp>
      <p:sp>
        <p:nvSpPr>
          <p:cNvPr id="3" name="Content Placeholder 2"/>
          <p:cNvSpPr>
            <a:spLocks noGrp="1"/>
          </p:cNvSpPr>
          <p:nvPr>
            <p:ph sz="half" idx="1"/>
          </p:nvPr>
        </p:nvSpPr>
        <p:spPr/>
        <p:txBody>
          <a:bodyPr>
            <a:normAutofit/>
          </a:bodyPr>
          <a:lstStyle/>
          <a:p>
            <a:r>
              <a:rPr lang="zh-CN"/>
              <a:t>还有一种更适应“父子窗口”这一场景的解决方案。刚才提到原始指针的应用场景是“</a:t>
            </a:r>
            <a:r>
              <a:rPr lang="zh-CN" altLang="en-US" b="1">
                <a:sym typeface="+mn-ea"/>
              </a:rPr>
              <a:t>当该对象不属于我，但他释放</a:t>
            </a:r>
            <a:r>
              <a:rPr lang="zh-CN" altLang="en-US" b="1" u="sng">
                <a:sym typeface="+mn-ea"/>
              </a:rPr>
              <a:t>前</a:t>
            </a:r>
            <a:r>
              <a:rPr lang="zh-CN" altLang="en-US" b="1">
                <a:sym typeface="+mn-ea"/>
              </a:rPr>
              <a:t>我必然被释放时</a:t>
            </a:r>
            <a:r>
              <a:rPr lang="zh-CN"/>
              <a:t>”。这里我们可以发现父窗口的释放必然导致子窗口的释放。因此我们完全可以把</a:t>
            </a:r>
            <a:r>
              <a:rPr lang="en-US" altLang="zh-CN"/>
              <a:t> m_parent </a:t>
            </a:r>
            <a:r>
              <a:rPr lang="zh-CN" altLang="en-US"/>
              <a:t>变成原始指针。</a:t>
            </a:r>
          </a:p>
          <a:p>
            <a:r>
              <a:rPr lang="zh-CN" altLang="en-US">
                <a:solidFill>
                  <a:schemeClr val="bg1">
                    <a:lumMod val="65000"/>
                  </a:schemeClr>
                </a:solidFill>
              </a:rPr>
              <a:t>这样也不需要</a:t>
            </a:r>
            <a:r>
              <a:rPr lang="en-US" altLang="zh-CN">
                <a:solidFill>
                  <a:schemeClr val="bg1">
                    <a:lumMod val="65000"/>
                  </a:schemeClr>
                </a:solidFill>
              </a:rPr>
              <a:t> weak_ptr </a:t>
            </a:r>
            <a:r>
              <a:rPr lang="zh-CN" altLang="en-US">
                <a:solidFill>
                  <a:schemeClr val="bg1">
                    <a:lumMod val="65000"/>
                  </a:schemeClr>
                </a:solidFill>
              </a:rPr>
              <a:t>判断是否</a:t>
            </a:r>
            <a:r>
              <a:rPr lang="en-US" altLang="zh-CN">
                <a:solidFill>
                  <a:schemeClr val="bg1">
                    <a:lumMod val="65000"/>
                  </a:schemeClr>
                </a:solidFill>
              </a:rPr>
              <a:t> </a:t>
            </a:r>
            <a:r>
              <a:rPr lang="en-US" altLang="zh-CN" i="1">
                <a:solidFill>
                  <a:schemeClr val="bg1">
                    <a:lumMod val="65000"/>
                  </a:schemeClr>
                </a:solidFill>
              </a:rPr>
              <a:t>expired()</a:t>
            </a:r>
            <a:r>
              <a:rPr lang="en-US" altLang="zh-CN">
                <a:solidFill>
                  <a:schemeClr val="bg1">
                    <a:lumMod val="65000"/>
                  </a:schemeClr>
                </a:solidFill>
              </a:rPr>
              <a:t> </a:t>
            </a:r>
            <a:r>
              <a:rPr lang="zh-CN" altLang="en-US">
                <a:solidFill>
                  <a:schemeClr val="bg1">
                    <a:lumMod val="65000"/>
                  </a:schemeClr>
                </a:solidFill>
              </a:rPr>
              <a:t>了。</a:t>
            </a:r>
          </a:p>
        </p:txBody>
      </p:sp>
      <p:cxnSp>
        <p:nvCxnSpPr>
          <p:cNvPr id="6" name="Straight Connector 5"/>
          <p:cNvCxnSpPr/>
          <p:nvPr/>
        </p:nvCxnSpPr>
        <p:spPr>
          <a:xfrm flipV="1">
            <a:off x="6356350" y="2687955"/>
            <a:ext cx="193675" cy="63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61985" y="4378960"/>
            <a:ext cx="444500" cy="508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5774055" y="1794510"/>
            <a:ext cx="6417945" cy="4201160"/>
          </a:xfrm>
          <a:prstGeom prst="rect">
            <a:avLst/>
          </a:prstGeom>
        </p:spPr>
      </p:pic>
      <p:sp>
        <p:nvSpPr>
          <p:cNvPr id="2" name="Title 1"/>
          <p:cNvSpPr>
            <a:spLocks noGrp="1"/>
          </p:cNvSpPr>
          <p:nvPr>
            <p:ph type="title"/>
          </p:nvPr>
        </p:nvSpPr>
        <p:spPr/>
        <p:txBody>
          <a:bodyPr/>
          <a:lstStyle/>
          <a:p>
            <a:r>
              <a:rPr lang="zh-CN"/>
              <a:t>循环引用：解决方案</a:t>
            </a:r>
            <a:r>
              <a:rPr lang="en-US" altLang="zh-CN"/>
              <a:t>2</a:t>
            </a:r>
            <a:r>
              <a:rPr lang="zh-CN" altLang="en-US"/>
              <a:t>（续）</a:t>
            </a:r>
          </a:p>
        </p:txBody>
      </p:sp>
      <p:sp>
        <p:nvSpPr>
          <p:cNvPr id="3" name="Content Placeholder 2"/>
          <p:cNvSpPr>
            <a:spLocks noGrp="1"/>
          </p:cNvSpPr>
          <p:nvPr>
            <p:ph sz="half" idx="1"/>
          </p:nvPr>
        </p:nvSpPr>
        <p:spPr>
          <a:xfrm>
            <a:off x="535305" y="1794510"/>
            <a:ext cx="5181600" cy="4351338"/>
          </a:xfrm>
        </p:spPr>
        <p:txBody>
          <a:bodyPr>
            <a:normAutofit/>
          </a:bodyPr>
          <a:lstStyle/>
          <a:p>
            <a:r>
              <a:rPr lang="zh-CN"/>
              <a:t>还可以更好！刚才提到</a:t>
            </a:r>
            <a:r>
              <a:rPr lang="en-US" altLang="zh-CN"/>
              <a:t> unique_ptr </a:t>
            </a:r>
            <a:r>
              <a:rPr lang="zh-CN"/>
              <a:t>的应用场景是“</a:t>
            </a:r>
            <a:r>
              <a:rPr lang="zh-CN" altLang="en-US" b="1">
                <a:sym typeface="+mn-ea"/>
              </a:rPr>
              <a:t>当该对象仅仅属于我时</a:t>
            </a:r>
            <a:r>
              <a:rPr lang="zh-CN"/>
              <a:t>”。既然都用了原始指针（假定</a:t>
            </a:r>
            <a:r>
              <a:rPr lang="zh-CN" altLang="en-US" b="1">
                <a:sym typeface="+mn-ea"/>
              </a:rPr>
              <a:t>他释放</a:t>
            </a:r>
            <a:r>
              <a:rPr lang="zh-CN" altLang="en-US" b="1" u="sng">
                <a:sym typeface="+mn-ea"/>
              </a:rPr>
              <a:t>前</a:t>
            </a:r>
            <a:r>
              <a:rPr lang="zh-CN" altLang="en-US" b="1">
                <a:sym typeface="+mn-ea"/>
              </a:rPr>
              <a:t>我必然被释放</a:t>
            </a:r>
            <a:r>
              <a:rPr lang="zh-CN"/>
              <a:t>）。因为</a:t>
            </a:r>
            <a:r>
              <a:rPr lang="zh-CN">
                <a:sym typeface="+mn-ea"/>
              </a:rPr>
              <a:t>因此我们完全可以把</a:t>
            </a:r>
            <a:r>
              <a:rPr lang="en-US" altLang="zh-CN">
                <a:sym typeface="+mn-ea"/>
              </a:rPr>
              <a:t> m_child </a:t>
            </a:r>
            <a:r>
              <a:rPr lang="zh-CN" altLang="en-US">
                <a:sym typeface="+mn-ea"/>
              </a:rPr>
              <a:t>变成一个标志这“完全所有权”的</a:t>
            </a:r>
            <a:r>
              <a:rPr lang="en-US" altLang="zh-CN">
                <a:sym typeface="+mn-ea"/>
              </a:rPr>
              <a:t> unique_ptr</a:t>
            </a:r>
            <a:r>
              <a:rPr lang="zh-CN" altLang="en-US">
                <a:sym typeface="+mn-ea"/>
              </a:rPr>
              <a:t>。</a:t>
            </a:r>
          </a:p>
          <a:p>
            <a:r>
              <a:rPr lang="zh-CN" altLang="en-US">
                <a:solidFill>
                  <a:schemeClr val="bg1">
                    <a:lumMod val="65000"/>
                  </a:schemeClr>
                </a:solidFill>
                <a:sym typeface="+mn-ea"/>
              </a:rPr>
              <a:t>这样也不需要</a:t>
            </a:r>
            <a:r>
              <a:rPr lang="en-US" altLang="zh-CN">
                <a:solidFill>
                  <a:schemeClr val="bg1">
                    <a:lumMod val="65000"/>
                  </a:schemeClr>
                </a:solidFill>
                <a:sym typeface="+mn-ea"/>
              </a:rPr>
              <a:t> shared_ptr </a:t>
            </a:r>
            <a:r>
              <a:rPr lang="zh-CN" altLang="en-US">
                <a:solidFill>
                  <a:schemeClr val="bg1">
                    <a:lumMod val="65000"/>
                  </a:schemeClr>
                </a:solidFill>
                <a:sym typeface="+mn-ea"/>
              </a:rPr>
              <a:t>维护一个原子计数器的开销了。</a:t>
            </a:r>
            <a:endParaRPr lang="en-US" altLang="zh-CN">
              <a:solidFill>
                <a:schemeClr val="bg1">
                  <a:lumMod val="65000"/>
                </a:schemeClr>
              </a:solidFill>
              <a:sym typeface="+mn-ea"/>
            </a:endParaRPr>
          </a:p>
        </p:txBody>
      </p:sp>
      <p:cxnSp>
        <p:nvCxnSpPr>
          <p:cNvPr id="6" name="Straight Connector 5"/>
          <p:cNvCxnSpPr/>
          <p:nvPr/>
        </p:nvCxnSpPr>
        <p:spPr>
          <a:xfrm>
            <a:off x="6826250" y="2740025"/>
            <a:ext cx="847725" cy="889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975600" y="4476115"/>
            <a:ext cx="751205" cy="508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622716868009"/>
          <p:cNvPicPr>
            <a:picLocks noChangeAspect="1"/>
          </p:cNvPicPr>
          <p:nvPr/>
        </p:nvPicPr>
        <p:blipFill>
          <a:blip r:embed="rId2">
            <a:lum bright="48000" contrast="-48000"/>
          </a:blip>
          <a:stretch>
            <a:fillRect/>
          </a:stretch>
        </p:blipFill>
        <p:spPr>
          <a:xfrm>
            <a:off x="0" y="0"/>
            <a:ext cx="12192000" cy="6858000"/>
          </a:xfrm>
          <a:prstGeom prst="rect">
            <a:avLst/>
          </a:prstGeom>
        </p:spPr>
      </p:pic>
      <p:sp>
        <p:nvSpPr>
          <p:cNvPr id="5" name="Title 4"/>
          <p:cNvSpPr>
            <a:spLocks noGrp="1"/>
          </p:cNvSpPr>
          <p:nvPr>
            <p:ph type="title"/>
          </p:nvPr>
        </p:nvSpPr>
        <p:spPr/>
        <p:txBody>
          <a:bodyPr/>
          <a:lstStyle/>
          <a:p>
            <a:r>
              <a:rPr lang="zh-CN" altLang="en-US"/>
              <a:t>休息一下</a:t>
            </a:r>
            <a:r>
              <a:rPr lang="en-US" altLang="zh-CN"/>
              <a:t>……</a:t>
            </a:r>
            <a:r>
              <a:rPr lang="zh-CN" altLang="en-US"/>
              <a:t>再想想？</a:t>
            </a:r>
          </a:p>
        </p:txBody>
      </p:sp>
      <p:sp>
        <p:nvSpPr>
          <p:cNvPr id="6" name="Content Placeholder 5"/>
          <p:cNvSpPr>
            <a:spLocks noGrp="1"/>
          </p:cNvSpPr>
          <p:nvPr>
            <p:ph idx="1"/>
          </p:nvPr>
        </p:nvSpPr>
        <p:spPr/>
        <p:txBody>
          <a:bodyPr/>
          <a:lstStyle/>
          <a:p>
            <a:r>
              <a:rPr lang="zh-CN" altLang="en-US"/>
              <a:t>接下来你会发现，在智能指针的管理下，某些类型的对象并不是总是需要用到拷贝和移动。</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a:t>三五法则：</a:t>
            </a:r>
            <a:r>
              <a:rPr lang="zh-CN" altLang="en-US">
                <a:sym typeface="+mn-ea"/>
              </a:rPr>
              <a:t>什么时候需要担心</a:t>
            </a:r>
            <a:endParaRPr lang="en-US" altLang="zh-CN"/>
          </a:p>
        </p:txBody>
      </p:sp>
      <p:sp>
        <p:nvSpPr>
          <p:cNvPr id="6" name="Content Placeholder 5"/>
          <p:cNvSpPr>
            <a:spLocks noGrp="1"/>
          </p:cNvSpPr>
          <p:nvPr>
            <p:ph idx="1"/>
          </p:nvPr>
        </p:nvSpPr>
        <p:spPr/>
        <p:txBody>
          <a:bodyPr>
            <a:normAutofit lnSpcReduction="20000"/>
          </a:bodyPr>
          <a:lstStyle/>
          <a:p>
            <a:r>
              <a:rPr lang="zh-CN" altLang="en-US">
                <a:sym typeface="+mn-ea"/>
              </a:rPr>
              <a:t>一般来说，可以认为符合三五法则的类型是</a:t>
            </a:r>
            <a:r>
              <a:rPr lang="zh-CN" altLang="en-US" b="1">
                <a:sym typeface="+mn-ea"/>
              </a:rPr>
              <a:t>安全</a:t>
            </a:r>
            <a:r>
              <a:rPr lang="zh-CN" altLang="en-US">
                <a:sym typeface="+mn-ea"/>
              </a:rPr>
              <a:t>的。</a:t>
            </a:r>
          </a:p>
          <a:p>
            <a:r>
              <a:rPr lang="zh-CN" altLang="en-US">
                <a:sym typeface="+mn-ea"/>
              </a:rPr>
              <a:t>以下类型是</a:t>
            </a:r>
            <a:r>
              <a:rPr lang="zh-CN" altLang="en-US" b="1">
                <a:sym typeface="+mn-ea"/>
              </a:rPr>
              <a:t>安全</a:t>
            </a:r>
            <a:r>
              <a:rPr lang="zh-CN" altLang="en-US">
                <a:sym typeface="+mn-ea"/>
              </a:rPr>
              <a:t>的：</a:t>
            </a:r>
          </a:p>
          <a:p>
            <a:r>
              <a:rPr lang="en-US" altLang="zh-CN">
                <a:sym typeface="+mn-ea"/>
              </a:rPr>
              <a:t>int id;                                        // </a:t>
            </a:r>
            <a:r>
              <a:rPr lang="zh-CN" altLang="en-US">
                <a:sym typeface="+mn-ea"/>
              </a:rPr>
              <a:t>基础类型</a:t>
            </a:r>
          </a:p>
          <a:p>
            <a:r>
              <a:rPr lang="en-US" altLang="zh-CN">
                <a:sym typeface="+mn-ea"/>
              </a:rPr>
              <a:t>std::vector&lt;int&gt; arr;                  // STL </a:t>
            </a:r>
            <a:r>
              <a:rPr lang="zh-CN" altLang="en-US">
                <a:sym typeface="+mn-ea"/>
              </a:rPr>
              <a:t>容器</a:t>
            </a:r>
          </a:p>
          <a:p>
            <a:r>
              <a:rPr lang="en-US" altLang="zh-CN">
                <a:sym typeface="+mn-ea"/>
              </a:rPr>
              <a:t>std::shared_ptr&lt;Object&gt; child; // </a:t>
            </a:r>
            <a:r>
              <a:rPr lang="zh-CN" altLang="en-US">
                <a:sym typeface="+mn-ea"/>
              </a:rPr>
              <a:t>智能指针</a:t>
            </a:r>
          </a:p>
          <a:p>
            <a:r>
              <a:rPr lang="en-US" altLang="zh-CN">
                <a:sym typeface="+mn-ea"/>
              </a:rPr>
              <a:t>Object *parent;                         // </a:t>
            </a:r>
            <a:r>
              <a:rPr lang="zh-CN" altLang="en-US">
                <a:sym typeface="+mn-ea"/>
              </a:rPr>
              <a:t>原始指针，如果是从</a:t>
            </a:r>
            <a:r>
              <a:rPr lang="zh-CN" altLang="en-US" b="1">
                <a:sym typeface="+mn-ea"/>
              </a:rPr>
              <a:t>智能指针</a:t>
            </a:r>
            <a:r>
              <a:rPr lang="zh-CN" altLang="en-US">
                <a:sym typeface="+mn-ea"/>
              </a:rPr>
              <a:t>里</a:t>
            </a:r>
            <a:r>
              <a:rPr lang="en-US" altLang="zh-CN">
                <a:sym typeface="+mn-ea"/>
              </a:rPr>
              <a:t> .get() </a:t>
            </a:r>
            <a:r>
              <a:rPr lang="zh-CN" altLang="en-US">
                <a:sym typeface="+mn-ea"/>
              </a:rPr>
              <a:t>出来的</a:t>
            </a:r>
          </a:p>
          <a:p>
            <a:r>
              <a:rPr lang="zh-CN" altLang="en-US">
                <a:sym typeface="+mn-ea"/>
              </a:rPr>
              <a:t>以下对象是</a:t>
            </a:r>
            <a:r>
              <a:rPr lang="zh-CN" altLang="en-US" b="1">
                <a:sym typeface="+mn-ea"/>
              </a:rPr>
              <a:t>不安全</a:t>
            </a:r>
            <a:r>
              <a:rPr lang="zh-CN" altLang="en-US">
                <a:sym typeface="+mn-ea"/>
              </a:rPr>
              <a:t>的：</a:t>
            </a:r>
          </a:p>
          <a:p>
            <a:r>
              <a:rPr lang="en-US" altLang="zh-CN">
                <a:sym typeface="+mn-ea"/>
              </a:rPr>
              <a:t>char *ptr;                                   // </a:t>
            </a:r>
            <a:r>
              <a:rPr lang="zh-CN" altLang="en-US">
                <a:sym typeface="+mn-ea"/>
              </a:rPr>
              <a:t>原始指针，如果是通过</a:t>
            </a:r>
            <a:r>
              <a:rPr lang="en-US" altLang="zh-CN">
                <a:sym typeface="+mn-ea"/>
              </a:rPr>
              <a:t> malloc/free </a:t>
            </a:r>
            <a:r>
              <a:rPr lang="zh-CN" altLang="en-US">
                <a:sym typeface="+mn-ea"/>
              </a:rPr>
              <a:t>或</a:t>
            </a:r>
            <a:r>
              <a:rPr lang="en-US" altLang="zh-CN">
                <a:sym typeface="+mn-ea"/>
              </a:rPr>
              <a:t> new/delete </a:t>
            </a:r>
            <a:r>
              <a:rPr lang="zh-CN" altLang="en-US">
                <a:sym typeface="+mn-ea"/>
              </a:rPr>
              <a:t>分配的</a:t>
            </a:r>
          </a:p>
          <a:p>
            <a:r>
              <a:rPr lang="en-US" altLang="zh-CN">
                <a:sym typeface="+mn-ea"/>
              </a:rPr>
              <a:t>GLint tex;                                  // </a:t>
            </a:r>
            <a:r>
              <a:rPr lang="zh-CN" altLang="en-US">
                <a:sym typeface="+mn-ea"/>
              </a:rPr>
              <a:t>是基础类型</a:t>
            </a:r>
            <a:r>
              <a:rPr lang="en-US" altLang="zh-CN">
                <a:sym typeface="+mn-ea"/>
              </a:rPr>
              <a:t> int</a:t>
            </a:r>
            <a:r>
              <a:rPr lang="zh-CN" altLang="en-US">
                <a:sym typeface="+mn-ea"/>
              </a:rPr>
              <a:t>，但是对应着某种</a:t>
            </a:r>
            <a:r>
              <a:rPr lang="zh-CN" altLang="en-US" b="1">
                <a:sym typeface="+mn-ea"/>
              </a:rPr>
              <a:t>资源</a:t>
            </a:r>
          </a:p>
          <a:p>
            <a:r>
              <a:rPr lang="en-US" altLang="zh-CN">
                <a:sym typeface="+mn-ea"/>
              </a:rPr>
              <a:t>std::vector&lt;Object *&gt; objs;       // STL </a:t>
            </a:r>
            <a:r>
              <a:rPr lang="zh-CN" altLang="en-US">
                <a:sym typeface="+mn-ea"/>
              </a:rPr>
              <a:t>容器，但存了</a:t>
            </a:r>
            <a:r>
              <a:rPr lang="zh-CN" altLang="en-US" b="1">
                <a:sym typeface="+mn-ea"/>
              </a:rPr>
              <a:t>不安全</a:t>
            </a:r>
            <a:r>
              <a:rPr lang="zh-CN" altLang="en-US">
                <a:sym typeface="+mn-ea"/>
              </a:rPr>
              <a:t>的对象</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成员都是安全的类型：五大函数，一个也不用声明</a:t>
            </a:r>
            <a:endParaRPr lang="en-US" altLang="zh-CN">
              <a:sym typeface="+mn-ea"/>
            </a:endParaRPr>
          </a:p>
        </p:txBody>
      </p:sp>
      <p:sp>
        <p:nvSpPr>
          <p:cNvPr id="3" name="Content Placeholder 2"/>
          <p:cNvSpPr>
            <a:spLocks noGrp="1"/>
          </p:cNvSpPr>
          <p:nvPr>
            <p:ph sz="half" idx="1"/>
          </p:nvPr>
        </p:nvSpPr>
        <p:spPr/>
        <p:txBody>
          <a:bodyPr>
            <a:normAutofit fontScale="90000" lnSpcReduction="20000"/>
          </a:bodyPr>
          <a:lstStyle/>
          <a:p>
            <a:r>
              <a:rPr lang="zh-CN" altLang="en-US"/>
              <a:t>如果你的类</a:t>
            </a:r>
            <a:r>
              <a:rPr lang="zh-CN"/>
              <a:t>所有成员，都是</a:t>
            </a:r>
            <a:r>
              <a:rPr lang="zh-CN" b="1"/>
              <a:t>安全</a:t>
            </a:r>
            <a:r>
              <a:rPr lang="zh-CN"/>
              <a:t>的类型，</a:t>
            </a:r>
            <a:r>
              <a:rPr lang="zh-CN" altLang="en-US"/>
              <a:t>那么五大函数都无需声明</a:t>
            </a:r>
            <a:r>
              <a:rPr lang="zh-CN" altLang="en-US">
                <a:sym typeface="+mn-ea"/>
              </a:rPr>
              <a:t>（或声明为</a:t>
            </a:r>
            <a:r>
              <a:rPr lang="en-US" altLang="zh-CN">
                <a:sym typeface="+mn-ea"/>
              </a:rPr>
              <a:t> = default</a:t>
            </a:r>
            <a:r>
              <a:rPr lang="zh-CN" altLang="en-US">
                <a:sym typeface="+mn-ea"/>
              </a:rPr>
              <a:t>）</a:t>
            </a:r>
            <a:r>
              <a:rPr lang="zh-CN" altLang="en-US"/>
              <a:t>，你的类自动就是</a:t>
            </a:r>
            <a:r>
              <a:rPr lang="zh-CN" b="1"/>
              <a:t>安全</a:t>
            </a:r>
            <a:r>
              <a:rPr lang="zh-CN" altLang="en-US"/>
              <a:t>的</a:t>
            </a:r>
            <a:r>
              <a:rPr lang="zh-CN" altLang="en-US">
                <a:sym typeface="+mn-ea"/>
              </a:rPr>
              <a:t>。</a:t>
            </a:r>
          </a:p>
          <a:p>
            <a:r>
              <a:rPr lang="zh-CN" altLang="en-US"/>
              <a:t>最好的判断方式是：如果你不需要</a:t>
            </a:r>
            <a:r>
              <a:rPr lang="zh-CN" altLang="en-US" b="1"/>
              <a:t>自定义的解构函数</a:t>
            </a:r>
            <a:r>
              <a:rPr lang="zh-CN" altLang="en-US"/>
              <a:t>，那么这个类就不需要担心。</a:t>
            </a:r>
          </a:p>
          <a:p>
            <a:r>
              <a:rPr lang="zh-CN" altLang="en-US"/>
              <a:t>因为如果用到了自定义解构函数，</a:t>
            </a:r>
            <a:r>
              <a:rPr lang="zh-CN" altLang="en-US">
                <a:sym typeface="+mn-ea"/>
              </a:rPr>
              <a:t>往往意味着你的类</a:t>
            </a:r>
            <a:r>
              <a:rPr lang="zh-CN">
                <a:sym typeface="+mn-ea"/>
              </a:rPr>
              <a:t>成员中，包含有</a:t>
            </a:r>
            <a:r>
              <a:rPr lang="zh-CN" b="1">
                <a:sym typeface="+mn-ea"/>
              </a:rPr>
              <a:t>不安全</a:t>
            </a:r>
            <a:r>
              <a:rPr lang="zh-CN">
                <a:sym typeface="+mn-ea"/>
              </a:rPr>
              <a:t>的类型。</a:t>
            </a:r>
          </a:p>
          <a:p>
            <a:r>
              <a:rPr lang="zh-CN" altLang="en-US"/>
              <a:t>一般无外乎两种情况：</a:t>
            </a:r>
          </a:p>
          <a:p>
            <a:pPr marL="457200" indent="-457200">
              <a:buAutoNum type="arabicPeriod"/>
            </a:pPr>
            <a:r>
              <a:rPr lang="zh-CN" altLang="en-US"/>
              <a:t>你的类</a:t>
            </a:r>
            <a:r>
              <a:rPr lang="zh-CN" altLang="en-US" b="1"/>
              <a:t>管理着资源</a:t>
            </a:r>
            <a:r>
              <a:rPr lang="zh-CN" altLang="en-US"/>
              <a:t>。</a:t>
            </a:r>
          </a:p>
          <a:p>
            <a:pPr marL="457200" indent="-457200">
              <a:buAutoNum type="arabicPeriod"/>
            </a:pPr>
            <a:r>
              <a:rPr lang="zh-CN" altLang="en-US"/>
              <a:t>你的类</a:t>
            </a:r>
            <a:r>
              <a:rPr lang="zh-CN" altLang="en-US" b="1"/>
              <a:t>是数据结构</a:t>
            </a:r>
            <a:r>
              <a:rPr lang="zh-CN" altLang="en-US"/>
              <a:t>。</a:t>
            </a:r>
          </a:p>
        </p:txBody>
      </p:sp>
      <p:pic>
        <p:nvPicPr>
          <p:cNvPr id="5" name="Content Placeholder 4"/>
          <p:cNvPicPr>
            <a:picLocks noGrp="1" noChangeAspect="1"/>
          </p:cNvPicPr>
          <p:nvPr>
            <p:ph sz="half" idx="2"/>
          </p:nvPr>
        </p:nvPicPr>
        <p:blipFill>
          <a:blip r:embed="rId3"/>
          <a:stretch>
            <a:fillRect/>
          </a:stretch>
        </p:blipFill>
        <p:spPr>
          <a:xfrm>
            <a:off x="6373495" y="1983740"/>
            <a:ext cx="5543550" cy="40354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管理着资源：删除拷贝函数，然后统一用智能指针管理</a:t>
            </a:r>
            <a:endParaRPr lang="en-US" altLang="zh-CN">
              <a:sym typeface="+mn-ea"/>
            </a:endParaRPr>
          </a:p>
        </p:txBody>
      </p:sp>
      <p:sp>
        <p:nvSpPr>
          <p:cNvPr id="3" name="Content Placeholder 2"/>
          <p:cNvSpPr>
            <a:spLocks noGrp="1"/>
          </p:cNvSpPr>
          <p:nvPr>
            <p:ph sz="half" idx="1"/>
          </p:nvPr>
        </p:nvSpPr>
        <p:spPr/>
        <p:txBody>
          <a:bodyPr>
            <a:normAutofit fontScale="80000"/>
          </a:bodyPr>
          <a:lstStyle/>
          <a:p>
            <a:r>
              <a:rPr lang="zh-CN" altLang="en-US">
                <a:sym typeface="+mn-ea"/>
              </a:rPr>
              <a:t>这个类管理着某种</a:t>
            </a:r>
            <a:r>
              <a:rPr lang="zh-CN" altLang="en-US" b="1">
                <a:sym typeface="+mn-ea"/>
              </a:rPr>
              <a:t>资源</a:t>
            </a:r>
            <a:r>
              <a:rPr lang="zh-CN" altLang="en-US">
                <a:sym typeface="+mn-ea"/>
              </a:rPr>
              <a:t>，资源往往不能被“复制”。比如一个</a:t>
            </a:r>
            <a:r>
              <a:rPr lang="en-US" altLang="zh-CN">
                <a:sym typeface="+mn-ea"/>
              </a:rPr>
              <a:t> OpenGL </a:t>
            </a:r>
            <a:r>
              <a:rPr lang="zh-CN" altLang="en-US">
                <a:sym typeface="+mn-ea"/>
              </a:rPr>
              <a:t>的着色器，或是一个</a:t>
            </a:r>
            <a:r>
              <a:rPr lang="en-US" altLang="zh-CN">
                <a:sym typeface="+mn-ea"/>
              </a:rPr>
              <a:t> Qt </a:t>
            </a:r>
            <a:r>
              <a:rPr lang="zh-CN" altLang="en-US">
                <a:sym typeface="+mn-ea"/>
              </a:rPr>
              <a:t>的窗口。</a:t>
            </a:r>
          </a:p>
          <a:p>
            <a:r>
              <a:rPr lang="zh-CN" altLang="en-US">
                <a:sym typeface="+mn-ea"/>
              </a:rPr>
              <a:t>如果你允许</a:t>
            </a:r>
            <a:r>
              <a:rPr lang="en-US" altLang="zh-CN">
                <a:sym typeface="+mn-ea"/>
              </a:rPr>
              <a:t> GLShader </a:t>
            </a:r>
            <a:r>
              <a:rPr lang="zh-CN" altLang="en-US">
                <a:sym typeface="+mn-ea"/>
              </a:rPr>
              <a:t>拷贝，就相当于把</a:t>
            </a:r>
            <a:r>
              <a:rPr lang="en-US" altLang="zh-CN">
                <a:sym typeface="+mn-ea"/>
              </a:rPr>
              <a:t> glCreateShader </a:t>
            </a:r>
            <a:r>
              <a:rPr lang="zh-CN" altLang="en-US">
                <a:sym typeface="+mn-ea"/>
              </a:rPr>
              <a:t>返回的</a:t>
            </a:r>
            <a:r>
              <a:rPr lang="en-US" altLang="zh-CN">
                <a:sym typeface="+mn-ea"/>
              </a:rPr>
              <a:t> int </a:t>
            </a:r>
            <a:r>
              <a:rPr lang="zh-CN" altLang="en-US">
                <a:sym typeface="+mn-ea"/>
              </a:rPr>
              <a:t>拷贝两遍，解构时就会出现重复释放</a:t>
            </a:r>
            <a:r>
              <a:rPr lang="en-US" altLang="zh-CN">
                <a:sym typeface="+mn-ea"/>
              </a:rPr>
              <a:t> (double free) </a:t>
            </a:r>
            <a:r>
              <a:rPr lang="zh-CN" altLang="en-US">
                <a:sym typeface="+mn-ea"/>
              </a:rPr>
              <a:t>错误。</a:t>
            </a:r>
          </a:p>
          <a:p>
            <a:r>
              <a:rPr lang="zh-CN" altLang="en-US">
                <a:sym typeface="+mn-ea"/>
              </a:rPr>
              <a:t>你会想“那我是不是可以在</a:t>
            </a:r>
            <a:r>
              <a:rPr lang="en-US" altLang="zh-CN">
                <a:sym typeface="+mn-ea"/>
              </a:rPr>
              <a:t> GLShader </a:t>
            </a:r>
            <a:r>
              <a:rPr lang="zh-CN" altLang="en-US">
                <a:sym typeface="+mn-ea"/>
              </a:rPr>
              <a:t>里加一个引用计数器呢，这样就可以算拷贝次数避免重复释放了！”</a:t>
            </a:r>
          </a:p>
          <a:p>
            <a:r>
              <a:rPr lang="zh-CN" altLang="en-US">
                <a:sym typeface="+mn-ea"/>
              </a:rPr>
              <a:t>可以，但是既然标准库已经提供了</a:t>
            </a:r>
            <a:r>
              <a:rPr lang="en-US" altLang="zh-CN">
                <a:sym typeface="+mn-ea"/>
              </a:rPr>
              <a:t> shared_ptr</a:t>
            </a:r>
            <a:r>
              <a:rPr lang="zh-CN" altLang="en-US">
                <a:sym typeface="+mn-ea"/>
              </a:rPr>
              <a:t>，还不如用</a:t>
            </a:r>
            <a:r>
              <a:rPr lang="en-US" altLang="zh-CN">
                <a:sym typeface="+mn-ea"/>
              </a:rPr>
              <a:t> shared_ptr&lt;GLShader&gt; </a:t>
            </a:r>
            <a:r>
              <a:rPr lang="zh-CN" altLang="en-US">
                <a:sym typeface="+mn-ea"/>
              </a:rPr>
              <a:t>来管理，省的每个类实现一遍原子引用计数器。</a:t>
            </a:r>
          </a:p>
        </p:txBody>
      </p:sp>
      <p:pic>
        <p:nvPicPr>
          <p:cNvPr id="6" name="Content Placeholder 5"/>
          <p:cNvPicPr>
            <a:picLocks noGrp="1" noChangeAspect="1"/>
          </p:cNvPicPr>
          <p:nvPr>
            <p:ph sz="half" idx="2"/>
          </p:nvPr>
        </p:nvPicPr>
        <p:blipFill>
          <a:blip r:embed="rId2"/>
          <a:stretch>
            <a:fillRect/>
          </a:stretch>
        </p:blipFill>
        <p:spPr>
          <a:xfrm>
            <a:off x="5832475" y="1366520"/>
            <a:ext cx="6359525" cy="5116830"/>
          </a:xfrm>
          <a:prstGeom prst="rect">
            <a:avLst/>
          </a:prstGeom>
        </p:spPr>
      </p:pic>
      <p:sp>
        <p:nvSpPr>
          <p:cNvPr id="7" name="Left Brace 6"/>
          <p:cNvSpPr/>
          <p:nvPr/>
        </p:nvSpPr>
        <p:spPr>
          <a:xfrm flipH="1">
            <a:off x="9504045" y="2736850"/>
            <a:ext cx="253365" cy="379095"/>
          </a:xfrm>
          <a:prstGeom prst="leftBrace">
            <a:avLst/>
          </a:prstGeom>
          <a:ln w="41275">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 Box 7"/>
          <p:cNvSpPr txBox="1"/>
          <p:nvPr/>
        </p:nvSpPr>
        <p:spPr>
          <a:xfrm>
            <a:off x="9884410" y="2604135"/>
            <a:ext cx="1794510" cy="645160"/>
          </a:xfrm>
          <a:prstGeom prst="rect">
            <a:avLst/>
          </a:prstGeom>
          <a:noFill/>
        </p:spPr>
        <p:txBody>
          <a:bodyPr wrap="square" rtlCol="0">
            <a:spAutoFit/>
          </a:bodyPr>
          <a:lstStyle/>
          <a:p>
            <a:r>
              <a:rPr lang="zh-CN" altLang="en-US">
                <a:solidFill>
                  <a:schemeClr val="accent1"/>
                </a:solidFill>
                <a:effectLst>
                  <a:outerShdw blurRad="38100" dist="25400" dir="5400000" algn="ctr" rotWithShape="0">
                    <a:srgbClr val="6E747A">
                      <a:alpha val="43000"/>
                    </a:srgbClr>
                  </a:outerShdw>
                </a:effectLst>
              </a:rPr>
              <a:t>管理资源的类，请删除他的拷贝</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是数据结构：如果可以，定义拷贝和移动</a:t>
            </a:r>
            <a:endParaRPr lang="en-US"/>
          </a:p>
        </p:txBody>
      </p:sp>
      <p:sp>
        <p:nvSpPr>
          <p:cNvPr id="3" name="Content Placeholder 2"/>
          <p:cNvSpPr>
            <a:spLocks noGrp="1"/>
          </p:cNvSpPr>
          <p:nvPr>
            <p:ph sz="half" idx="1"/>
          </p:nvPr>
        </p:nvSpPr>
        <p:spPr>
          <a:xfrm>
            <a:off x="647700" y="1825625"/>
            <a:ext cx="5641975" cy="4351655"/>
          </a:xfrm>
        </p:spPr>
        <p:txBody>
          <a:bodyPr/>
          <a:lstStyle/>
          <a:p>
            <a:r>
              <a:rPr lang="zh-CN" altLang="en-US"/>
              <a:t>这个类是你精心设计的</a:t>
            </a:r>
            <a:r>
              <a:rPr lang="zh-CN" altLang="en-US" b="1"/>
              <a:t>数据结构</a:t>
            </a:r>
            <a:r>
              <a:rPr lang="zh-CN" altLang="en-US"/>
              <a:t>，包括我们刚刚发明的</a:t>
            </a:r>
            <a:r>
              <a:rPr lang="en-US" altLang="zh-CN"/>
              <a:t> Vector</a:t>
            </a:r>
            <a:r>
              <a:rPr lang="zh-CN" altLang="en-US"/>
              <a:t>，还有链表，红黑树等。如果这些数据结构是可以支持拷贝的（比如</a:t>
            </a:r>
            <a:r>
              <a:rPr lang="en-US" altLang="zh-CN"/>
              <a:t> Vector </a:t>
            </a:r>
            <a:r>
              <a:rPr lang="zh-CN" altLang="en-US"/>
              <a:t>就可以），你可能需要自己一个个定义。如果不支持，那就删除（</a:t>
            </a:r>
            <a:r>
              <a:rPr lang="en-US" altLang="zh-CN"/>
              <a:t>= delete</a:t>
            </a:r>
            <a:r>
              <a:rPr lang="zh-CN" altLang="en-US"/>
              <a:t>）。</a:t>
            </a:r>
          </a:p>
        </p:txBody>
      </p:sp>
      <p:pic>
        <p:nvPicPr>
          <p:cNvPr id="5" name="Content Placeholder 4"/>
          <p:cNvPicPr>
            <a:picLocks noGrp="1" noChangeAspect="1"/>
          </p:cNvPicPr>
          <p:nvPr>
            <p:ph sz="half" idx="2"/>
          </p:nvPr>
        </p:nvPicPr>
        <p:blipFill>
          <a:blip r:embed="rId3"/>
          <a:stretch>
            <a:fillRect/>
          </a:stretch>
        </p:blipFill>
        <p:spPr>
          <a:xfrm>
            <a:off x="7329170" y="0"/>
            <a:ext cx="4862830" cy="6858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函数参数：如何避免不必要的拷贝</a:t>
            </a:r>
          </a:p>
        </p:txBody>
      </p:sp>
      <p:sp>
        <p:nvSpPr>
          <p:cNvPr id="3" name="Content Placeholder 2"/>
          <p:cNvSpPr>
            <a:spLocks noGrp="1"/>
          </p:cNvSpPr>
          <p:nvPr>
            <p:ph sz="half" idx="1"/>
          </p:nvPr>
        </p:nvSpPr>
        <p:spPr/>
        <p:txBody>
          <a:bodyPr/>
          <a:lstStyle/>
          <a:p>
            <a:r>
              <a:rPr lang="zh-CN" altLang="en-US"/>
              <a:t>注意到，如果函数的参数声明为值类型，很可能会造成一次不必要的拷贝。</a:t>
            </a:r>
          </a:p>
        </p:txBody>
      </p:sp>
      <p:pic>
        <p:nvPicPr>
          <p:cNvPr id="7" name="Content Placeholder 6"/>
          <p:cNvPicPr>
            <a:picLocks noGrp="1" noChangeAspect="1"/>
          </p:cNvPicPr>
          <p:nvPr>
            <p:ph sz="half" idx="2"/>
          </p:nvPr>
        </p:nvPicPr>
        <p:blipFill>
          <a:blip r:embed="rId2"/>
          <a:stretch>
            <a:fillRect/>
          </a:stretch>
        </p:blipFill>
        <p:spPr>
          <a:xfrm>
            <a:off x="6025515" y="635"/>
            <a:ext cx="6166485" cy="6857365"/>
          </a:xfrm>
          <a:prstGeom prst="rect">
            <a:avLst/>
          </a:prstGeom>
        </p:spPr>
      </p:pic>
      <p:cxnSp>
        <p:nvCxnSpPr>
          <p:cNvPr id="8" name="Straight Connector 7"/>
          <p:cNvCxnSpPr/>
          <p:nvPr/>
        </p:nvCxnSpPr>
        <p:spPr>
          <a:xfrm>
            <a:off x="7418705" y="4792980"/>
            <a:ext cx="74612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0" y="5352415"/>
            <a:ext cx="2847340" cy="1505585"/>
          </a:xfrm>
          <a:prstGeom prst="rect">
            <a:avLst/>
          </a:prstGeom>
        </p:spPr>
      </p:pic>
      <p:cxnSp>
        <p:nvCxnSpPr>
          <p:cNvPr id="10" name="Straight Connector 9"/>
          <p:cNvCxnSpPr/>
          <p:nvPr/>
        </p:nvCxnSpPr>
        <p:spPr>
          <a:xfrm flipV="1">
            <a:off x="0" y="5876290"/>
            <a:ext cx="2553970" cy="4445"/>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近现代：</a:t>
            </a:r>
            <a:r>
              <a:rPr lang="en-US" altLang="zh-CN">
                <a:sym typeface="+mn-ea"/>
              </a:rPr>
              <a:t>C++11 </a:t>
            </a:r>
            <a:r>
              <a:rPr lang="zh-CN" altLang="en-US">
                <a:sym typeface="+mn-ea"/>
              </a:rPr>
              <a:t>引入了</a:t>
            </a:r>
            <a:r>
              <a:rPr lang="en-US" altLang="zh-CN">
                <a:sym typeface="+mn-ea"/>
              </a:rPr>
              <a:t> lambda </a:t>
            </a:r>
            <a:r>
              <a:rPr lang="zh-CN" altLang="en-US">
                <a:sym typeface="+mn-ea"/>
              </a:rPr>
              <a:t>表达式</a:t>
            </a:r>
          </a:p>
        </p:txBody>
      </p:sp>
      <p:pic>
        <p:nvPicPr>
          <p:cNvPr id="4" name="Content Placeholder 3"/>
          <p:cNvPicPr>
            <a:picLocks noGrp="1" noChangeAspect="1"/>
          </p:cNvPicPr>
          <p:nvPr>
            <p:ph idx="1"/>
          </p:nvPr>
        </p:nvPicPr>
        <p:blipFill>
          <a:blip r:embed="rId2"/>
          <a:stretch>
            <a:fillRect/>
          </a:stretch>
        </p:blipFill>
        <p:spPr>
          <a:xfrm>
            <a:off x="2952115" y="2024380"/>
            <a:ext cx="5905500" cy="39528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如何避免不必要的拷贝：常引用</a:t>
            </a:r>
            <a:endParaRPr lang="en-US"/>
          </a:p>
        </p:txBody>
      </p:sp>
      <p:sp>
        <p:nvSpPr>
          <p:cNvPr id="3" name="Content Placeholder 2"/>
          <p:cNvSpPr>
            <a:spLocks noGrp="1"/>
          </p:cNvSpPr>
          <p:nvPr>
            <p:ph sz="half" idx="1"/>
          </p:nvPr>
        </p:nvSpPr>
        <p:spPr/>
        <p:txBody>
          <a:bodyPr/>
          <a:lstStyle/>
          <a:p>
            <a:r>
              <a:rPr lang="zh-CN" altLang="en-US"/>
              <a:t>因此，可以把函数的参数类型声明为：</a:t>
            </a:r>
          </a:p>
          <a:p>
            <a:r>
              <a:rPr lang="en-US" altLang="zh-CN"/>
              <a:t>Pig const &amp;pig</a:t>
            </a:r>
          </a:p>
          <a:p>
            <a:r>
              <a:rPr lang="zh-CN" altLang="en-US"/>
              <a:t>这样传递的就是</a:t>
            </a:r>
            <a:r>
              <a:rPr lang="en-US" altLang="zh-CN"/>
              <a:t> pig </a:t>
            </a:r>
            <a:r>
              <a:rPr lang="zh-CN" altLang="en-US"/>
              <a:t>对象的</a:t>
            </a:r>
            <a:r>
              <a:rPr lang="zh-CN" altLang="en-US" b="1"/>
              <a:t>常引用</a:t>
            </a:r>
            <a:r>
              <a:rPr lang="zh-CN" altLang="en-US"/>
              <a:t>，从而实际只传递了一个指针，避免了拷贝。</a:t>
            </a:r>
          </a:p>
          <a:p>
            <a:r>
              <a:rPr lang="zh-CN" altLang="en-US"/>
              <a:t>常见的有</a:t>
            </a:r>
            <a:r>
              <a:rPr lang="en-US" altLang="zh-CN"/>
              <a:t> std::vector&lt;int&gt; const &amp;arr </a:t>
            </a:r>
            <a:r>
              <a:rPr lang="zh-CN" altLang="en-US"/>
              <a:t>等。</a:t>
            </a:r>
          </a:p>
          <a:p>
            <a:r>
              <a:rPr lang="zh-CN" altLang="en-US">
                <a:solidFill>
                  <a:schemeClr val="bg1">
                    <a:lumMod val="65000"/>
                  </a:schemeClr>
                </a:solidFill>
              </a:rPr>
              <a:t>注：有的教材喜欢这样：</a:t>
            </a:r>
            <a:r>
              <a:rPr lang="en-US" altLang="zh-CN">
                <a:solidFill>
                  <a:schemeClr val="bg1">
                    <a:lumMod val="65000"/>
                  </a:schemeClr>
                </a:solidFill>
              </a:rPr>
              <a:t>const Pig &amp;pig</a:t>
            </a:r>
            <a:r>
              <a:rPr lang="zh-CN" altLang="en-US">
                <a:solidFill>
                  <a:schemeClr val="bg1">
                    <a:lumMod val="65000"/>
                  </a:schemeClr>
                </a:solidFill>
              </a:rPr>
              <a:t>，仅仅是个人喜好不同，没有实际区别。</a:t>
            </a:r>
          </a:p>
        </p:txBody>
      </p:sp>
      <p:pic>
        <p:nvPicPr>
          <p:cNvPr id="5" name="Content Placeholder 4"/>
          <p:cNvPicPr>
            <a:picLocks noGrp="1" noChangeAspect="1"/>
          </p:cNvPicPr>
          <p:nvPr>
            <p:ph sz="half" idx="2"/>
          </p:nvPr>
        </p:nvPicPr>
        <p:blipFill>
          <a:blip r:embed="rId2"/>
          <a:stretch>
            <a:fillRect/>
          </a:stretch>
        </p:blipFill>
        <p:spPr>
          <a:xfrm>
            <a:off x="6187440" y="-635"/>
            <a:ext cx="6004560" cy="6858635"/>
          </a:xfrm>
          <a:prstGeom prst="rect">
            <a:avLst/>
          </a:prstGeom>
        </p:spPr>
      </p:pic>
      <p:cxnSp>
        <p:nvCxnSpPr>
          <p:cNvPr id="8" name="Straight Connector 7"/>
          <p:cNvCxnSpPr/>
          <p:nvPr/>
        </p:nvCxnSpPr>
        <p:spPr>
          <a:xfrm flipV="1">
            <a:off x="7480300" y="4740910"/>
            <a:ext cx="1471295" cy="635"/>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0" y="5868035"/>
            <a:ext cx="2144395" cy="98996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函数参数类型优化规则：</a:t>
            </a:r>
            <a:r>
              <a:rPr lang="zh-CN" altLang="en-US">
                <a:sym typeface="+mn-ea"/>
              </a:rPr>
              <a:t>按</a:t>
            </a:r>
            <a:r>
              <a:rPr lang="zh-CN" altLang="en-US"/>
              <a:t>引用还是按值？</a:t>
            </a:r>
          </a:p>
        </p:txBody>
      </p:sp>
      <p:sp>
        <p:nvSpPr>
          <p:cNvPr id="5" name="Content Placeholder 4"/>
          <p:cNvSpPr>
            <a:spLocks noGrp="1"/>
          </p:cNvSpPr>
          <p:nvPr>
            <p:ph idx="1"/>
          </p:nvPr>
        </p:nvSpPr>
        <p:spPr/>
        <p:txBody>
          <a:bodyPr>
            <a:normAutofit lnSpcReduction="20000"/>
          </a:bodyPr>
          <a:lstStyle/>
          <a:p>
            <a:r>
              <a:rPr lang="zh-CN" altLang="en-US"/>
              <a:t>如果是基础类型（比如</a:t>
            </a:r>
            <a:r>
              <a:rPr lang="en-US" altLang="zh-CN"/>
              <a:t> int</a:t>
            </a:r>
            <a:r>
              <a:rPr lang="zh-CN" altLang="en-US"/>
              <a:t>，</a:t>
            </a:r>
            <a:r>
              <a:rPr lang="en-US" altLang="zh-CN"/>
              <a:t>float</a:t>
            </a:r>
            <a:r>
              <a:rPr lang="zh-CN" altLang="en-US"/>
              <a:t>）则按值传递：</a:t>
            </a:r>
          </a:p>
          <a:p>
            <a:r>
              <a:rPr lang="en-US" altLang="zh-CN">
                <a:sym typeface="+mn-ea"/>
              </a:rPr>
              <a:t>float squareRoot(float </a:t>
            </a:r>
            <a:r>
              <a:rPr lang="en-US" altLang="zh-CN"/>
              <a:t>val);</a:t>
            </a:r>
          </a:p>
          <a:p>
            <a:r>
              <a:rPr lang="zh-CN" altLang="en-US">
                <a:sym typeface="+mn-ea"/>
              </a:rPr>
              <a:t>如果是原始指针（比如</a:t>
            </a:r>
            <a:r>
              <a:rPr lang="en-US" altLang="zh-CN">
                <a:sym typeface="+mn-ea"/>
              </a:rPr>
              <a:t> int *</a:t>
            </a:r>
            <a:r>
              <a:rPr lang="zh-CN" altLang="en-US">
                <a:sym typeface="+mn-ea"/>
              </a:rPr>
              <a:t>，</a:t>
            </a:r>
            <a:r>
              <a:rPr lang="en-US" altLang="zh-CN">
                <a:sym typeface="+mn-ea"/>
              </a:rPr>
              <a:t>Object *</a:t>
            </a:r>
            <a:r>
              <a:rPr lang="zh-CN" altLang="en-US">
                <a:sym typeface="+mn-ea"/>
              </a:rPr>
              <a:t>）则按值传递：</a:t>
            </a:r>
            <a:endParaRPr lang="zh-CN" altLang="en-US"/>
          </a:p>
          <a:p>
            <a:r>
              <a:rPr lang="en-US" altLang="zh-CN">
                <a:sym typeface="+mn-ea"/>
              </a:rPr>
              <a:t>void doSomethingWith(Object *ptr);</a:t>
            </a:r>
            <a:endParaRPr lang="zh-CN" altLang="en-US"/>
          </a:p>
          <a:p>
            <a:r>
              <a:rPr lang="zh-CN" altLang="en-US"/>
              <a:t>如果是数据容器类型（比如</a:t>
            </a:r>
            <a:r>
              <a:rPr lang="en-US" altLang="zh-CN"/>
              <a:t> vector</a:t>
            </a:r>
            <a:r>
              <a:rPr lang="zh-CN" altLang="en-US"/>
              <a:t>，</a:t>
            </a:r>
            <a:r>
              <a:rPr lang="en-US" altLang="zh-CN"/>
              <a:t>string</a:t>
            </a:r>
            <a:r>
              <a:rPr lang="zh-CN" altLang="en-US"/>
              <a:t>）则按常引用传递：</a:t>
            </a:r>
          </a:p>
          <a:p>
            <a:r>
              <a:rPr lang="en-US" altLang="zh-CN"/>
              <a:t>int sumArray(std::vector&lt;int&gt; const &amp;arr);</a:t>
            </a:r>
          </a:p>
          <a:p>
            <a:r>
              <a:rPr lang="zh-CN" altLang="en-US"/>
              <a:t>如果数据容器不大（比如</a:t>
            </a:r>
            <a:r>
              <a:rPr lang="en-US" altLang="zh-CN"/>
              <a:t> tuple&lt;int, int&gt;</a:t>
            </a:r>
            <a:r>
              <a:rPr lang="zh-CN" altLang="en-US"/>
              <a:t>），则其实可以按值传递：</a:t>
            </a:r>
          </a:p>
          <a:p>
            <a:r>
              <a:rPr lang="en-US" altLang="zh-CN"/>
              <a:t>glm::vec3 calculateGravityAt(glm::vec3 pos);</a:t>
            </a:r>
          </a:p>
          <a:p>
            <a:r>
              <a:rPr lang="zh-CN" altLang="en-US"/>
              <a:t>如果是智能指针（比如</a:t>
            </a:r>
            <a:r>
              <a:rPr lang="en-US" altLang="zh-CN"/>
              <a:t> shared_ptr</a:t>
            </a:r>
            <a:r>
              <a:rPr lang="zh-CN" altLang="en-US"/>
              <a:t>），且需要</a:t>
            </a:r>
            <a:r>
              <a:rPr lang="zh-CN" altLang="en-US" b="1"/>
              <a:t>生命周期控制权</a:t>
            </a:r>
            <a:r>
              <a:rPr lang="zh-CN" altLang="en-US"/>
              <a:t>，则按值传递：</a:t>
            </a:r>
          </a:p>
          <a:p>
            <a:r>
              <a:rPr lang="en-US" altLang="zh-CN"/>
              <a:t>void addObject(std::shared_ptr&lt;Object&gt; obj);</a:t>
            </a:r>
          </a:p>
          <a:p>
            <a:r>
              <a:rPr lang="zh-CN" altLang="en-US"/>
              <a:t>如果是智能指针，但</a:t>
            </a:r>
            <a:r>
              <a:rPr lang="zh-CN" altLang="en-US" b="1"/>
              <a:t>不需要生命周期</a:t>
            </a:r>
            <a:r>
              <a:rPr lang="zh-CN" altLang="en-US"/>
              <a:t>，则通过</a:t>
            </a:r>
            <a:r>
              <a:rPr lang="en-US" altLang="zh-CN"/>
              <a:t> .get() </a:t>
            </a:r>
            <a:r>
              <a:rPr lang="zh-CN" altLang="en-US"/>
              <a:t>获取原始指针后，按值传递：</a:t>
            </a:r>
          </a:p>
          <a:p>
            <a:r>
              <a:rPr lang="en-US" altLang="zh-CN"/>
              <a:t>void modifyObject(Object *obj);</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小贴士：如何避免不经意的</a:t>
            </a:r>
            <a:r>
              <a:rPr lang="zh-CN" altLang="en-US">
                <a:sym typeface="+mn-ea"/>
              </a:rPr>
              <a:t>隐式</a:t>
            </a:r>
            <a:r>
              <a:rPr lang="zh-CN" altLang="en-US"/>
              <a:t>拷贝</a:t>
            </a:r>
          </a:p>
        </p:txBody>
      </p:sp>
      <p:sp>
        <p:nvSpPr>
          <p:cNvPr id="4" name="Content Placeholder 3"/>
          <p:cNvSpPr>
            <a:spLocks noGrp="1"/>
          </p:cNvSpPr>
          <p:nvPr>
            <p:ph sz="half" idx="1"/>
          </p:nvPr>
        </p:nvSpPr>
        <p:spPr/>
        <p:txBody>
          <a:bodyPr/>
          <a:lstStyle/>
          <a:p>
            <a:r>
              <a:rPr lang="zh-CN" altLang="en-US"/>
              <a:t>我们可以将拷贝构造函数声明为</a:t>
            </a:r>
            <a:r>
              <a:rPr lang="en-US" altLang="zh-CN"/>
              <a:t> explicit </a:t>
            </a:r>
            <a:r>
              <a:rPr lang="zh-CN" altLang="en-US"/>
              <a:t>的，这样隐式的拷贝就会出错，从而发现因为疏忽大意造成的不必要拷贝。而当的确需要拷贝时，也可以改成</a:t>
            </a:r>
            <a:r>
              <a:rPr lang="en-US" altLang="zh-CN"/>
              <a:t> Pig(pig) </a:t>
            </a:r>
            <a:r>
              <a:rPr lang="zh-CN" altLang="en-US"/>
              <a:t>语法来强制拷贝。</a:t>
            </a:r>
          </a:p>
        </p:txBody>
      </p:sp>
      <p:pic>
        <p:nvPicPr>
          <p:cNvPr id="6" name="Content Placeholder 5"/>
          <p:cNvPicPr>
            <a:picLocks noGrp="1" noChangeAspect="1"/>
          </p:cNvPicPr>
          <p:nvPr>
            <p:ph sz="half" idx="2"/>
          </p:nvPr>
        </p:nvPicPr>
        <p:blipFill>
          <a:blip r:embed="rId2"/>
          <a:stretch>
            <a:fillRect/>
          </a:stretch>
        </p:blipFill>
        <p:spPr>
          <a:xfrm>
            <a:off x="5855335" y="2053590"/>
            <a:ext cx="5434330" cy="3895090"/>
          </a:xfrm>
          <a:prstGeom prst="rect">
            <a:avLst/>
          </a:prstGeom>
        </p:spPr>
      </p:pic>
      <p:cxnSp>
        <p:nvCxnSpPr>
          <p:cNvPr id="7" name="Straight Connector 6"/>
          <p:cNvCxnSpPr/>
          <p:nvPr/>
        </p:nvCxnSpPr>
        <p:spPr>
          <a:xfrm>
            <a:off x="6513195" y="4036695"/>
            <a:ext cx="3655695" cy="1397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eeseresult"/>
          <p:cNvPicPr>
            <a:picLocks noChangeAspect="1"/>
          </p:cNvPicPr>
          <p:nvPr/>
        </p:nvPicPr>
        <p:blipFill>
          <a:blip r:embed="rId2">
            <a:lum bright="42000" contrast="-42000"/>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为什么很多面向对象语言，比如</a:t>
            </a:r>
            <a:r>
              <a:rPr lang="en-US" altLang="zh-CN"/>
              <a:t> Java</a:t>
            </a:r>
            <a:r>
              <a:rPr lang="zh-CN" altLang="en-US"/>
              <a:t>，都没有</a:t>
            </a:r>
            <a:r>
              <a:rPr lang="zh-CN"/>
              <a:t>构造函数全家桶这些概念</a:t>
            </a:r>
            <a:r>
              <a:rPr lang="zh-CN" altLang="en-US"/>
              <a:t>？</a:t>
            </a:r>
          </a:p>
        </p:txBody>
      </p:sp>
      <p:sp>
        <p:nvSpPr>
          <p:cNvPr id="3" name="Content Placeholder 2"/>
          <p:cNvSpPr>
            <a:spLocks noGrp="1"/>
          </p:cNvSpPr>
          <p:nvPr>
            <p:ph idx="1"/>
          </p:nvPr>
        </p:nvSpPr>
        <p:spPr/>
        <p:txBody>
          <a:bodyPr>
            <a:normAutofit/>
          </a:bodyPr>
          <a:lstStyle/>
          <a:p>
            <a:r>
              <a:rPr lang="zh-CN" altLang="en-US"/>
              <a:t>因为他们的业务需求大多是：打开数据库，增删改查学生数据，打开一个窗口，写入一个文件，正则匹配是不是电邮地址，应答</a:t>
            </a:r>
            <a:r>
              <a:rPr lang="en-US" altLang="zh-CN"/>
              <a:t> HTTP </a:t>
            </a:r>
            <a:r>
              <a:rPr lang="zh-CN" altLang="en-US"/>
              <a:t>请求等。</a:t>
            </a:r>
          </a:p>
          <a:p>
            <a:r>
              <a:rPr lang="zh-CN" altLang="en-US"/>
              <a:t>这些业务往往都是在和</a:t>
            </a:r>
            <a:r>
              <a:rPr lang="zh-CN" altLang="en-US" b="1"/>
              <a:t>资源</a:t>
            </a:r>
            <a:r>
              <a:rPr lang="zh-CN" altLang="en-US"/>
              <a:t>打交道，从而基本都是刚刚说的要删除拷贝函数的那一类，解决这种需求，几乎总是在用</a:t>
            </a:r>
            <a:r>
              <a:rPr lang="en-US" altLang="zh-CN"/>
              <a:t> shared_ptr&lt;GLShader&gt; </a:t>
            </a:r>
            <a:r>
              <a:rPr lang="zh-CN" altLang="en-US"/>
              <a:t>的模式，于是</a:t>
            </a:r>
            <a:r>
              <a:rPr lang="en-US" altLang="zh-CN"/>
              <a:t> Java </a:t>
            </a:r>
            <a:r>
              <a:rPr lang="zh-CN" altLang="en-US"/>
              <a:t>和</a:t>
            </a:r>
            <a:r>
              <a:rPr lang="en-US" altLang="zh-CN"/>
              <a:t> Python </a:t>
            </a:r>
            <a:r>
              <a:rPr lang="zh-CN" altLang="en-US"/>
              <a:t>干脆简化：一切非基础类型的对象都是</a:t>
            </a:r>
            <a:r>
              <a:rPr lang="zh-CN" altLang="en-US" b="1"/>
              <a:t>浅拷贝</a:t>
            </a:r>
            <a:r>
              <a:rPr lang="zh-CN" altLang="en-US"/>
              <a:t>，引用计数由</a:t>
            </a:r>
            <a:r>
              <a:rPr lang="zh-CN" altLang="en-US" b="1"/>
              <a:t>垃圾回收</a:t>
            </a:r>
            <a:r>
              <a:rPr lang="zh-CN" altLang="en-US"/>
              <a:t>机制自动管理。</a:t>
            </a:r>
          </a:p>
          <a:p>
            <a:r>
              <a:rPr lang="zh-CN" altLang="en-US"/>
              <a:t>因此，以</a:t>
            </a:r>
            <a:r>
              <a:rPr lang="zh-CN" altLang="en-US" b="1"/>
              <a:t>系统级编程、算法数据结构、高性能计算</a:t>
            </a:r>
            <a:r>
              <a:rPr lang="zh-CN" altLang="en-US"/>
              <a:t>为主要业务的</a:t>
            </a:r>
            <a:r>
              <a:rPr lang="en-US" altLang="zh-CN"/>
              <a:t> C++</a:t>
            </a:r>
            <a:r>
              <a:rPr lang="zh-CN" altLang="en-US"/>
              <a:t>，才发展出了这些思想，并将拷贝</a:t>
            </a:r>
            <a:r>
              <a:rPr lang="en-US" altLang="zh-CN"/>
              <a:t>/</a:t>
            </a:r>
            <a:r>
              <a:rPr lang="zh-CN" altLang="en-US"/>
              <a:t>移动</a:t>
            </a:r>
            <a:r>
              <a:rPr lang="en-US" altLang="zh-CN"/>
              <a:t>/</a:t>
            </a:r>
            <a:r>
              <a:rPr lang="zh-CN" altLang="en-US"/>
              <a:t>指针</a:t>
            </a:r>
            <a:r>
              <a:rPr lang="en-US" altLang="zh-CN"/>
              <a:t>/</a:t>
            </a:r>
            <a:r>
              <a:rPr lang="zh-CN" altLang="en-US"/>
              <a:t>可变性</a:t>
            </a:r>
            <a:r>
              <a:rPr lang="en-US" altLang="zh-CN"/>
              <a:t>/</a:t>
            </a:r>
            <a:r>
              <a:rPr lang="zh-CN" altLang="en-US"/>
              <a:t>多线程等概念作为</a:t>
            </a:r>
            <a:r>
              <a:rPr lang="zh-CN" altLang="en-US" b="1"/>
              <a:t>语言基本元素</a:t>
            </a:r>
            <a:r>
              <a:rPr lang="zh-CN" altLang="en-US"/>
              <a:t>存在。这些在我们的业务里面是非常重要的，所以不可替代。</a:t>
            </a:r>
          </a:p>
          <a:p>
            <a:r>
              <a:rPr lang="zh-CN" altLang="en-US">
                <a:solidFill>
                  <a:schemeClr val="bg1">
                    <a:lumMod val="50000"/>
                  </a:schemeClr>
                </a:solidFill>
              </a:rPr>
              <a:t>（试图升华文章中心主旨）</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扩展阅读关键字</a:t>
            </a:r>
          </a:p>
        </p:txBody>
      </p:sp>
      <p:sp>
        <p:nvSpPr>
          <p:cNvPr id="3" name="Content Placeholder 2"/>
          <p:cNvSpPr>
            <a:spLocks noGrp="1"/>
          </p:cNvSpPr>
          <p:nvPr>
            <p:ph idx="1"/>
          </p:nvPr>
        </p:nvSpPr>
        <p:spPr/>
        <p:txBody>
          <a:bodyPr>
            <a:noAutofit/>
          </a:bodyPr>
          <a:lstStyle/>
          <a:p>
            <a:r>
              <a:rPr lang="zh-CN" altLang="en-US" sz="1600"/>
              <a:t>限于篇幅，此处放出一些扩展知识供</a:t>
            </a:r>
            <a:r>
              <a:rPr lang="zh-CN" altLang="en-US" sz="1600" b="1"/>
              <a:t>学有余力</a:t>
            </a:r>
            <a:r>
              <a:rPr lang="zh-CN" altLang="en-US" sz="1600"/>
              <a:t>的同学研究：</a:t>
            </a:r>
            <a:endParaRPr lang="en-US" sz="1600"/>
          </a:p>
          <a:p>
            <a:pPr marL="457200" indent="-457200">
              <a:buAutoNum type="arabicPeriod"/>
            </a:pPr>
            <a:r>
              <a:rPr lang="en-US" sz="1600"/>
              <a:t>P-IMPL </a:t>
            </a:r>
            <a:r>
              <a:rPr lang="zh-CN" altLang="en-US" sz="1600"/>
              <a:t>模式</a:t>
            </a:r>
          </a:p>
          <a:p>
            <a:pPr marL="457200" indent="-457200">
              <a:buAutoNum type="arabicPeriod"/>
            </a:pPr>
            <a:r>
              <a:rPr lang="zh-CN" altLang="en-US" sz="1600"/>
              <a:t>虚函数与纯虚函数</a:t>
            </a:r>
          </a:p>
          <a:p>
            <a:pPr marL="457200" indent="-457200">
              <a:buAutoNum type="arabicPeriod"/>
            </a:pPr>
            <a:r>
              <a:rPr lang="zh-CN" altLang="en-US" sz="1600"/>
              <a:t>拷贝如何作为虚函数</a:t>
            </a:r>
          </a:p>
          <a:p>
            <a:pPr marL="457200" indent="-457200">
              <a:buAutoNum type="arabicPeriod"/>
            </a:pPr>
            <a:r>
              <a:rPr lang="en-US" altLang="zh-CN" sz="1600"/>
              <a:t>std::unique_ptr</a:t>
            </a:r>
            <a:r>
              <a:rPr lang="en-US" sz="1600"/>
              <a:t>::</a:t>
            </a:r>
            <a:r>
              <a:rPr lang="en-US" altLang="zh-CN" sz="1600"/>
              <a:t>release()</a:t>
            </a:r>
          </a:p>
          <a:p>
            <a:pPr marL="457200" indent="-457200">
              <a:buAutoNum type="arabicPeriod"/>
            </a:pPr>
            <a:r>
              <a:rPr lang="en-US" altLang="zh-CN" sz="1600">
                <a:sym typeface="+mn-ea"/>
              </a:rPr>
              <a:t>std::enable_shared_from_this</a:t>
            </a:r>
            <a:endParaRPr lang="zh-CN" altLang="en-US" sz="1600"/>
          </a:p>
          <a:p>
            <a:pPr marL="457200" indent="-457200">
              <a:buAutoNum type="arabicPeriod"/>
            </a:pPr>
            <a:r>
              <a:rPr lang="en-US" altLang="zh-CN" sz="1600"/>
              <a:t>dynamic_cast</a:t>
            </a:r>
          </a:p>
          <a:p>
            <a:pPr marL="457200" indent="-457200">
              <a:buAutoNum type="arabicPeriod"/>
            </a:pPr>
            <a:r>
              <a:rPr lang="en-US" altLang="zh-CN" sz="1600"/>
              <a:t>std::dynamic_pointer_cast</a:t>
            </a:r>
          </a:p>
          <a:p>
            <a:pPr marL="457200" indent="-457200">
              <a:buAutoNum type="arabicPeriod"/>
            </a:pPr>
            <a:r>
              <a:rPr lang="zh-CN" altLang="en-US" sz="1600"/>
              <a:t>运算符重载</a:t>
            </a:r>
          </a:p>
          <a:p>
            <a:pPr marL="457200" indent="-457200">
              <a:buAutoNum type="arabicPeriod"/>
            </a:pPr>
            <a:r>
              <a:rPr lang="zh-CN" altLang="en-US" sz="1600"/>
              <a:t>右值引用</a:t>
            </a:r>
            <a:r>
              <a:rPr lang="en-US" altLang="zh-CN" sz="1600"/>
              <a:t> &amp;&amp;</a:t>
            </a:r>
            <a:endParaRPr lang="zh-CN" altLang="en-US" sz="1600"/>
          </a:p>
          <a:p>
            <a:pPr marL="457200" indent="-457200">
              <a:buAutoNum type="arabicPeriod"/>
            </a:pPr>
            <a:r>
              <a:rPr lang="en-US" altLang="zh-CN" sz="1600"/>
              <a:t>std::shared_ptr&lt;void&gt;</a:t>
            </a:r>
            <a:r>
              <a:rPr lang="zh-CN" altLang="en-US" sz="1600"/>
              <a:t>和</a:t>
            </a:r>
            <a:r>
              <a:rPr lang="en-US" altLang="zh-CN" sz="1600"/>
              <a:t>  std::any</a:t>
            </a:r>
          </a:p>
          <a:p>
            <a:r>
              <a:rPr lang="zh-CN" altLang="en-US" sz="1600"/>
              <a:t>只提供了关键字，详细信息请善用</a:t>
            </a:r>
            <a:r>
              <a:rPr lang="zh-CN" altLang="en-US" sz="1600" b="1"/>
              <a:t>搜索引擎</a:t>
            </a:r>
            <a:r>
              <a:rPr lang="zh-CN" altLang="en-US" sz="1600"/>
              <a:t>：</a:t>
            </a:r>
            <a:r>
              <a:rPr lang="en-US" altLang="zh-CN" sz="1600"/>
              <a:t>bing.com</a:t>
            </a:r>
            <a:r>
              <a:rPr lang="zh-CN" altLang="en-US" sz="1600"/>
              <a:t>。</a:t>
            </a:r>
            <a:r>
              <a:rPr lang="zh-CN" altLang="en-US" sz="1600" strike="sngStrike">
                <a:solidFill>
                  <a:schemeClr val="tx1">
                    <a:lumMod val="75000"/>
                    <a:lumOff val="25000"/>
                  </a:schemeClr>
                </a:solidFill>
                <a:uFillTx/>
              </a:rPr>
              <a:t>（不要用</a:t>
            </a:r>
            <a:r>
              <a:rPr lang="en-US" altLang="zh-CN" sz="1600" strike="sngStrike">
                <a:solidFill>
                  <a:schemeClr val="tx1">
                    <a:lumMod val="75000"/>
                    <a:lumOff val="25000"/>
                  </a:schemeClr>
                </a:solidFill>
                <a:uFillTx/>
              </a:rPr>
              <a:t> baidu.com</a:t>
            </a:r>
            <a:r>
              <a:rPr lang="zh-CN" altLang="en-US" sz="1600" strike="sngStrike">
                <a:solidFill>
                  <a:schemeClr val="tx1">
                    <a:lumMod val="75000"/>
                    <a:lumOff val="25000"/>
                  </a:schemeClr>
                </a:solidFill>
                <a:uFillTx/>
              </a:rPr>
              <a:t>，那个是搜广告用的）</a:t>
            </a:r>
          </a:p>
          <a:p>
            <a:r>
              <a:rPr lang="zh-CN" altLang="en-US" sz="1600"/>
              <a:t>如果感兴趣，我可以增添一节专门讲</a:t>
            </a:r>
            <a:r>
              <a:rPr lang="zh-CN" altLang="en-US" sz="1600" b="1"/>
              <a:t>动态多态</a:t>
            </a:r>
            <a:r>
              <a:rPr lang="zh-CN" altLang="en-US" sz="1600"/>
              <a:t>。</a:t>
            </a:r>
          </a:p>
        </p:txBody>
      </p:sp>
      <p:pic>
        <p:nvPicPr>
          <p:cNvPr id="4" name="Picture 3" descr="heartlogoR-C"/>
          <p:cNvPicPr>
            <a:picLocks noChangeAspect="1"/>
          </p:cNvPicPr>
          <p:nvPr/>
        </p:nvPicPr>
        <p:blipFill>
          <a:blip r:embed="rId2"/>
          <a:stretch>
            <a:fillRect/>
          </a:stretch>
        </p:blipFill>
        <p:spPr>
          <a:xfrm>
            <a:off x="2904490" y="695960"/>
            <a:ext cx="445770" cy="45021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回家作业！</a:t>
            </a:r>
          </a:p>
        </p:txBody>
      </p:sp>
      <p:sp>
        <p:nvSpPr>
          <p:cNvPr id="3" name="Content Placeholder 2"/>
          <p:cNvSpPr>
            <a:spLocks noGrp="1"/>
          </p:cNvSpPr>
          <p:nvPr>
            <p:ph idx="1"/>
          </p:nvPr>
        </p:nvSpPr>
        <p:spPr>
          <a:xfrm>
            <a:off x="647700" y="1831803"/>
            <a:ext cx="10515600" cy="4351338"/>
          </a:xfrm>
        </p:spPr>
        <p:txBody>
          <a:bodyPr/>
          <a:lstStyle/>
          <a:p>
            <a:r>
              <a:rPr lang="zh-CN" altLang="en-US" dirty="0">
                <a:latin typeface="Adobe New Century Schoolbook" charset="0"/>
                <a:cs typeface="Adobe New Century Schoolbook" charset="0"/>
                <a:sym typeface="+mn-ea"/>
              </a:rPr>
              <a:t>已经发布到：https://github.com/parallel101/</a:t>
            </a:r>
            <a:r>
              <a:rPr lang="en-US" altLang="zh-CN" dirty="0">
                <a:latin typeface="Adobe New Century Schoolbook" charset="0"/>
                <a:cs typeface="Adobe New Century Schoolbook" charset="0"/>
                <a:sym typeface="+mn-ea"/>
              </a:rPr>
              <a:t>hw02</a:t>
            </a:r>
          </a:p>
          <a:p>
            <a:r>
              <a:rPr lang="zh-CN" altLang="en-US" dirty="0">
                <a:latin typeface="Adobe New Century Schoolbook" charset="0"/>
                <a:cs typeface="Adobe New Century Schoolbook" charset="0"/>
                <a:sym typeface="+mn-ea"/>
              </a:rPr>
              <a:t>仓库的</a:t>
            </a:r>
            <a:r>
              <a:rPr lang="en-US" altLang="zh-CN" dirty="0">
                <a:latin typeface="Adobe New Century Schoolbook" charset="0"/>
                <a:cs typeface="Adobe New Century Schoolbook" charset="0"/>
                <a:sym typeface="+mn-ea"/>
              </a:rPr>
              <a:t> README.md </a:t>
            </a:r>
            <a:r>
              <a:rPr lang="zh-CN" altLang="en-US" dirty="0">
                <a:latin typeface="Adobe New Century Schoolbook" charset="0"/>
                <a:cs typeface="Adobe New Century Schoolbook" charset="0"/>
                <a:sym typeface="+mn-ea"/>
              </a:rPr>
              <a:t>里有详细的作业要求和说明。请按要求修改其中的代码，使得双向链表类</a:t>
            </a:r>
            <a:r>
              <a:rPr lang="en-US" altLang="zh-CN" dirty="0">
                <a:latin typeface="Adobe New Century Schoolbook" charset="0"/>
                <a:cs typeface="Adobe New Century Schoolbook" charset="0"/>
                <a:sym typeface="+mn-ea"/>
              </a:rPr>
              <a:t> List </a:t>
            </a:r>
            <a:r>
              <a:rPr lang="zh-CN" altLang="en-US" dirty="0">
                <a:latin typeface="Adobe New Century Schoolbook" charset="0"/>
                <a:cs typeface="Adobe New Century Schoolbook" charset="0"/>
                <a:sym typeface="+mn-ea"/>
              </a:rPr>
              <a:t>的</a:t>
            </a:r>
            <a:r>
              <a:rPr lang="zh-CN" altLang="en-US" b="1" dirty="0">
                <a:latin typeface="Adobe New Century Schoolbook" charset="0"/>
                <a:cs typeface="Adobe New Century Schoolbook" charset="0"/>
                <a:sym typeface="+mn-ea"/>
              </a:rPr>
              <a:t>拷贝构造函数</a:t>
            </a:r>
            <a:r>
              <a:rPr lang="zh-CN" altLang="en-US" dirty="0">
                <a:latin typeface="Adobe New Century Schoolbook" charset="0"/>
                <a:cs typeface="Adobe New Century Schoolbook" charset="0"/>
                <a:sym typeface="+mn-ea"/>
              </a:rPr>
              <a:t>能正常工作，且内存能够安全释放。</a:t>
            </a:r>
            <a:endParaRPr lang="en-US" altLang="zh-CN" dirty="0">
              <a:latin typeface="Adobe New Century Schoolbook" charset="0"/>
              <a:cs typeface="Adobe New Century Schoolbook" charset="0"/>
              <a:sym typeface="+mn-ea"/>
            </a:endParaRPr>
          </a:p>
          <a:p>
            <a:r>
              <a:rPr lang="zh-CN" altLang="en-US" dirty="0">
                <a:latin typeface="Adobe New Century Schoolbook" charset="0"/>
                <a:cs typeface="Adobe New Century Schoolbook" charset="0"/>
                <a:sym typeface="+mn-ea"/>
              </a:rPr>
              <a:t>通过</a:t>
            </a:r>
            <a:r>
              <a:rPr lang="en-US" altLang="zh-CN" dirty="0">
                <a:latin typeface="Adobe New Century Schoolbook" charset="0"/>
                <a:cs typeface="Adobe New Century Schoolbook" charset="0"/>
                <a:sym typeface="+mn-ea"/>
              </a:rPr>
              <a:t> pull request </a:t>
            </a:r>
            <a:r>
              <a:rPr lang="zh-CN" altLang="en-US" dirty="0">
                <a:latin typeface="Adobe New Century Schoolbook" charset="0"/>
                <a:cs typeface="Adobe New Century Schoolbook" charset="0"/>
                <a:sym typeface="+mn-ea"/>
              </a:rPr>
              <a:t>提交你的作业，这样我可以通过</a:t>
            </a:r>
            <a:r>
              <a:rPr lang="en-US" altLang="zh-CN" dirty="0">
                <a:latin typeface="Adobe New Century Schoolbook" charset="0"/>
                <a:cs typeface="Adobe New Century Schoolbook" charset="0"/>
                <a:sym typeface="+mn-ea"/>
              </a:rPr>
              <a:t> diff </a:t>
            </a:r>
            <a:r>
              <a:rPr lang="zh-CN" altLang="en-US" dirty="0">
                <a:latin typeface="Adobe New Century Schoolbook" charset="0"/>
                <a:cs typeface="Adobe New Century Schoolbook" charset="0"/>
                <a:sym typeface="+mn-ea"/>
              </a:rPr>
              <a:t>页面清楚地看到你的改动。</a:t>
            </a:r>
          </a:p>
          <a:p>
            <a:r>
              <a:rPr lang="zh-CN" altLang="en-US" dirty="0">
                <a:latin typeface="Adobe New Century Schoolbook" charset="0"/>
                <a:cs typeface="Adobe New Century Schoolbook" charset="0"/>
                <a:sym typeface="+mn-ea"/>
              </a:rPr>
              <a:t>什么事</a:t>
            </a:r>
            <a:r>
              <a:rPr lang="en-US" altLang="zh-CN" dirty="0">
                <a:latin typeface="Adobe New Century Schoolbook" charset="0"/>
                <a:cs typeface="Adobe New Century Schoolbook" charset="0"/>
                <a:sym typeface="+mn-ea"/>
              </a:rPr>
              <a:t> pull request</a:t>
            </a:r>
            <a:r>
              <a:rPr lang="zh-CN" altLang="en-US" dirty="0">
                <a:latin typeface="Adobe New Century Schoolbook" charset="0"/>
                <a:cs typeface="Adobe New Century Schoolbook" charset="0"/>
                <a:sym typeface="+mn-ea"/>
              </a:rPr>
              <a:t>？还是善用搜索引擎，这是作业的一部分（</a:t>
            </a:r>
            <a:r>
              <a:rPr lang="en-US" altLang="zh-CN" dirty="0">
                <a:latin typeface="Adobe New Century Schoolbook" charset="0"/>
                <a:cs typeface="Adobe New Century Schoolbook" charset="0"/>
                <a:sym typeface="+mn-ea"/>
              </a:rPr>
              <a:t>x</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QQ20200616092315"/>
          <p:cNvPicPr>
            <a:picLocks noChangeAspect="1"/>
          </p:cNvPicPr>
          <p:nvPr/>
        </p:nvPicPr>
        <p:blipFill>
          <a:blip r:embed="rId2">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感谢观看！</a:t>
            </a:r>
          </a:p>
        </p:txBody>
      </p:sp>
      <p:sp>
        <p:nvSpPr>
          <p:cNvPr id="4" name="Text Placeholder 3"/>
          <p:cNvSpPr>
            <a:spLocks noGrp="1"/>
          </p:cNvSpPr>
          <p:nvPr>
            <p:ph type="body" idx="1"/>
          </p:nvPr>
        </p:nvSpPr>
        <p:spPr/>
        <p:txBody>
          <a:bodyPr/>
          <a:lstStyle/>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922020"/>
          </a:xfrm>
          <a:prstGeom prst="rect">
            <a:avLst/>
          </a:prstGeom>
          <a:noFill/>
        </p:spPr>
        <p:txBody>
          <a:bodyPr wrap="square" rtlCol="0">
            <a:spAutoFit/>
          </a:bodyPr>
          <a:lstStyle/>
          <a:p>
            <a:r>
              <a:rPr lang="zh-CN" altLang="en-US">
                <a:latin typeface="Adobe New Century Schoolbook" charset="0"/>
                <a:cs typeface="Adobe New Century Schoolbook" charset="0"/>
                <a:sym typeface="+mn-ea"/>
              </a:rPr>
              <a:t>录播：https://space.bilibili.com/263032155</a:t>
            </a:r>
          </a:p>
          <a:p>
            <a:r>
              <a:rPr lang="zh-CN" altLang="en-US">
                <a:latin typeface="Adobe New Century Schoolbook" charset="0"/>
                <a:cs typeface="Adobe New Century Schoolbook" charset="0"/>
                <a:sym typeface="+mn-ea"/>
              </a:rPr>
              <a:t>课件：https://github.com/parallel101/course</a:t>
            </a: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TotalTime>
  <Words>7073</Words>
  <Application>Microsoft Office PowerPoint</Application>
  <PresentationFormat>宽屏</PresentationFormat>
  <Paragraphs>478</Paragraphs>
  <Slides>96</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96</vt:i4>
      </vt:variant>
    </vt:vector>
  </HeadingPairs>
  <TitlesOfParts>
    <vt:vector size="103" baseType="lpstr">
      <vt:lpstr>Adobe Helvetica</vt:lpstr>
      <vt:lpstr>Adobe New Century Schoolbook</vt:lpstr>
      <vt:lpstr>宋体</vt:lpstr>
      <vt:lpstr>Arial</vt:lpstr>
      <vt:lpstr>Arial Black</vt:lpstr>
      <vt:lpstr>Calibri</vt:lpstr>
      <vt:lpstr>Office Theme</vt:lpstr>
      <vt:lpstr>现代C++入门：RAII内存管理</vt:lpstr>
      <vt:lpstr>高性能并行编程与优化 - 课程大纲</vt:lpstr>
      <vt:lpstr>从一个案例看 C++ 的历史</vt:lpstr>
      <vt:lpstr>古代：C语言</vt:lpstr>
      <vt:lpstr>近代：C++98 引入 STL 容器库</vt:lpstr>
      <vt:lpstr>近现代：C++11 引入了 {} 初始化表达式</vt:lpstr>
      <vt:lpstr>近现代：C++11 引入了 range-based for-loop</vt:lpstr>
      <vt:lpstr>如果想使用 for_each 这个算法模板呢？</vt:lpstr>
      <vt:lpstr>近现代：C++11 引入了 lambda 表达式</vt:lpstr>
      <vt:lpstr>现代：C++14 的 lambda 允许用 auto 自动推断类型</vt:lpstr>
      <vt:lpstr>当代：C++17 CTAD / compile-time argument deduction / 编译期参数推断</vt:lpstr>
      <vt:lpstr>当代：C++17 引入常用数值算法</vt:lpstr>
      <vt:lpstr>未来：C++20 引入区间（ranges）</vt:lpstr>
      <vt:lpstr>未来：C++20 引入模块（module）</vt:lpstr>
      <vt:lpstr>未来：C++20 允许函数参数为自动推断（auto）</vt:lpstr>
      <vt:lpstr>未来：C++20 引入协程（coroutine）和生成器（generator）</vt:lpstr>
      <vt:lpstr>未来：C++20 标准库加入 format 支持</vt:lpstr>
      <vt:lpstr>跑远了！</vt:lpstr>
      <vt:lpstr>C++有哪些面向对象思想？</vt:lpstr>
      <vt:lpstr>C++思想：封装</vt:lpstr>
      <vt:lpstr>封装：不变性</vt:lpstr>
      <vt:lpstr>不变性：请勿滥用封装</vt:lpstr>
      <vt:lpstr>C++思想：RAII（Resource Acquisition Is Initialization）</vt:lpstr>
      <vt:lpstr>RAII：避免犯错误</vt:lpstr>
      <vt:lpstr>RAII：异常安全（exception-safe）</vt:lpstr>
      <vt:lpstr>RAII：离不开构造函数</vt:lpstr>
      <vt:lpstr>自定义构造函数：无参数</vt:lpstr>
      <vt:lpstr>自定义构造函数：无参数（使用初始化表达式）</vt:lpstr>
      <vt:lpstr>自定义构造函数：多个参数</vt:lpstr>
      <vt:lpstr>自定义构造函数：单个参数</vt:lpstr>
      <vt:lpstr>自定义构造函数：单个参数（陷阱）</vt:lpstr>
      <vt:lpstr>自定义构造函数：单个参数（避免陷阱）</vt:lpstr>
      <vt:lpstr>避免陷阱体现在哪里？</vt:lpstr>
      <vt:lpstr>explicit 对多个参数也起作用！</vt:lpstr>
      <vt:lpstr>使用 {} 和 () 调用构造函数，有什么区别？</vt:lpstr>
      <vt:lpstr>编译器默认生成的构造函数：无参数（小心 POD 陷阱！）</vt:lpstr>
      <vt:lpstr>编译器默认生成的构造函数：无参数（POD 陷阱解决方案）</vt:lpstr>
      <vt:lpstr>编译器默认生成的构造函数：无参数（POD 陷阱解决方案，续）</vt:lpstr>
      <vt:lpstr>编译器默认生成的构造函数：无参数（类成员初始化很方便）</vt:lpstr>
      <vt:lpstr>编译器默认生成的构造函数：初始化列表（感谢 C++11）</vt:lpstr>
      <vt:lpstr>编译器默认生成的构造函数：初始化列表（初始化一部分，剩余的为默认值）</vt:lpstr>
      <vt:lpstr>编译器默认生成的构造函数：初始化列表（妙用，解决函数多返回值）</vt:lpstr>
      <vt:lpstr>编译器默认生成的构造函数：初始化列表（妙用，处理函数的复杂类型参数）</vt:lpstr>
      <vt:lpstr>有自定义构造函数时仍想用默认构造函数：= default</vt:lpstr>
      <vt:lpstr>有自定义构造函数时仍想用默认构造函数：= default（续）</vt:lpstr>
      <vt:lpstr>编译器默认生成的构造函数：拷贝构造函数</vt:lpstr>
      <vt:lpstr>拷贝构造函数：用户自定义</vt:lpstr>
      <vt:lpstr>不想要编译器自动生成拷贝构造函数怎么办：= delete</vt:lpstr>
      <vt:lpstr>编译器默认生成的特殊函数：拷贝赋值函数</vt:lpstr>
      <vt:lpstr>编译器自动生成的函数：全家桶</vt:lpstr>
      <vt:lpstr>全家桶：这些函数默认情况下是怎么样的？</vt:lpstr>
      <vt:lpstr>恭喜：你已经基本学废构造函数啦！</vt:lpstr>
      <vt:lpstr>编写我们自己的 vector 类！</vt:lpstr>
      <vt:lpstr>三五法则：规则类怪谈</vt:lpstr>
      <vt:lpstr>三五法则：拷贝构造函数</vt:lpstr>
      <vt:lpstr>解决方案：要么删除</vt:lpstr>
      <vt:lpstr>解决方案：要么定义</vt:lpstr>
      <vt:lpstr>三五法则：拷贝赋值函数</vt:lpstr>
      <vt:lpstr>拷贝赋值函数：提高性能</vt:lpstr>
      <vt:lpstr>C++11：为什么区分拷贝和移动？</vt:lpstr>
      <vt:lpstr>移动进阶：交换两者的值</vt:lpstr>
      <vt:lpstr>还有哪些情况会触发“移动”</vt:lpstr>
      <vt:lpstr>移动构造函数：缺省实现</vt:lpstr>
      <vt:lpstr>小技巧：如果有移动赋值函数，可以删除拷贝赋值函数</vt:lpstr>
      <vt:lpstr>构造函数全家桶：总结</vt:lpstr>
      <vt:lpstr>来学智能指针压压惊</vt:lpstr>
      <vt:lpstr>C++98：令人头疼的内存管理</vt:lpstr>
      <vt:lpstr>RAII 解决内存管理的问题：unique_ptr</vt:lpstr>
      <vt:lpstr>unique_ptr：封装的智慧</vt:lpstr>
      <vt:lpstr>unique_ptr：禁止拷贝</vt:lpstr>
      <vt:lpstr>解决方案1：获取原始指针（C * 这种类型的指针）</vt:lpstr>
      <vt:lpstr>解决方案2：unique_ptr 不能拷贝，但可以移动</vt:lpstr>
      <vt:lpstr>移交控制权后仍希望访问到 p 指向的对象</vt:lpstr>
      <vt:lpstr>解决方案：提前获取原始指针</vt:lpstr>
      <vt:lpstr>解决方案：提前获取原始指针（续）</vt:lpstr>
      <vt:lpstr>更智能的指针：shared_ptr</vt:lpstr>
      <vt:lpstr>更智能的指针：shared_ptr（续）</vt:lpstr>
      <vt:lpstr>不影响 shared_ptr 计数：弱引用 weak_ptr</vt:lpstr>
      <vt:lpstr>智能指针：作为类的成员变量</vt:lpstr>
      <vt:lpstr>那是不是只要 shared_ptr 就行，不用 unique_ptr 了？</vt:lpstr>
      <vt:lpstr>循环引用：解决方案1</vt:lpstr>
      <vt:lpstr>循环引用：解决方案2</vt:lpstr>
      <vt:lpstr>循环引用：解决方案2（续）</vt:lpstr>
      <vt:lpstr>休息一下……再想想？</vt:lpstr>
      <vt:lpstr>三五法则：什么时候需要担心</vt:lpstr>
      <vt:lpstr>成员都是安全的类型：五大函数，一个也不用声明</vt:lpstr>
      <vt:lpstr>管理着资源：删除拷贝函数，然后统一用智能指针管理</vt:lpstr>
      <vt:lpstr>是数据结构：如果可以，定义拷贝和移动</vt:lpstr>
      <vt:lpstr>函数参数：如何避免不必要的拷贝</vt:lpstr>
      <vt:lpstr>如何避免不必要的拷贝：常引用</vt:lpstr>
      <vt:lpstr>函数参数类型优化规则：按引用还是按值？</vt:lpstr>
      <vt:lpstr>小贴士：如何避免不经意的隐式拷贝</vt:lpstr>
      <vt:lpstr>为什么很多面向对象语言，比如 Java，都没有构造函数全家桶这些概念？</vt:lpstr>
      <vt:lpstr>扩展阅读关键字</vt:lpstr>
      <vt:lpstr>回家作业！</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现代C++入门：RAII内存管理</dc:title>
  <dc:creator>bate</dc:creator>
  <cp:lastModifiedBy>耀荣 谭</cp:lastModifiedBy>
  <cp:revision>1279</cp:revision>
  <dcterms:created xsi:type="dcterms:W3CDTF">2021-12-18T13:20:22Z</dcterms:created>
  <dcterms:modified xsi:type="dcterms:W3CDTF">2023-06-30T13:05:58Z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